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4" r:id="rId1"/>
    <p:sldMasterId id="2147484068" r:id="rId2"/>
    <p:sldMasterId id="2147484056" r:id="rId3"/>
  </p:sldMasterIdLst>
  <p:notesMasterIdLst>
    <p:notesMasterId r:id="rId23"/>
  </p:notesMasterIdLst>
  <p:handoutMasterIdLst>
    <p:handoutMasterId r:id="rId24"/>
  </p:handoutMasterIdLst>
  <p:sldIdLst>
    <p:sldId id="277" r:id="rId4"/>
    <p:sldId id="276" r:id="rId5"/>
    <p:sldId id="290" r:id="rId6"/>
    <p:sldId id="298" r:id="rId7"/>
    <p:sldId id="297" r:id="rId8"/>
    <p:sldId id="279" r:id="rId9"/>
    <p:sldId id="289" r:id="rId10"/>
    <p:sldId id="293" r:id="rId11"/>
    <p:sldId id="299" r:id="rId12"/>
    <p:sldId id="295" r:id="rId13"/>
    <p:sldId id="257" r:id="rId14"/>
    <p:sldId id="278" r:id="rId15"/>
    <p:sldId id="285" r:id="rId16"/>
    <p:sldId id="263" r:id="rId17"/>
    <p:sldId id="296" r:id="rId18"/>
    <p:sldId id="269" r:id="rId19"/>
    <p:sldId id="287" r:id="rId20"/>
    <p:sldId id="281" r:id="rId21"/>
    <p:sldId id="266" r:id="rId22"/>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1" autoAdjust="0"/>
    <p:restoredTop sz="76497" autoAdjust="0"/>
  </p:normalViewPr>
  <p:slideViewPr>
    <p:cSldViewPr>
      <p:cViewPr>
        <p:scale>
          <a:sx n="78" d="100"/>
          <a:sy n="78" d="100"/>
        </p:scale>
        <p:origin x="-1426" y="86"/>
      </p:cViewPr>
      <p:guideLst>
        <p:guide orient="horz" pos="2160"/>
        <p:guide pos="2880"/>
      </p:guideLst>
    </p:cSldViewPr>
  </p:slideViewPr>
  <p:outlineViewPr>
    <p:cViewPr>
      <p:scale>
        <a:sx n="33" d="100"/>
        <a:sy n="33" d="100"/>
      </p:scale>
      <p:origin x="0" y="2286"/>
    </p:cViewPr>
  </p:outlineViewPr>
  <p:notesTextViewPr>
    <p:cViewPr>
      <p:scale>
        <a:sx n="100" d="100"/>
        <a:sy n="100" d="100"/>
      </p:scale>
      <p:origin x="0" y="0"/>
    </p:cViewPr>
  </p:notesTextViewPr>
  <p:notesViewPr>
    <p:cSldViewPr>
      <p:cViewPr varScale="1">
        <p:scale>
          <a:sx n="48" d="100"/>
          <a:sy n="48" d="100"/>
        </p:scale>
        <p:origin x="-1944"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1" y="0"/>
            <a:ext cx="3043343" cy="465455"/>
          </a:xfrm>
          <a:prstGeom prst="rect">
            <a:avLst/>
          </a:prstGeom>
        </p:spPr>
        <p:txBody>
          <a:bodyPr vert="horz" lIns="93324" tIns="46662" rIns="93324" bIns="46662" rtlCol="0"/>
          <a:lstStyle>
            <a:lvl1pPr algn="r">
              <a:defRPr sz="1200"/>
            </a:lvl1pPr>
          </a:lstStyle>
          <a:p>
            <a:fld id="{319EAF0E-6145-474C-90E7-39C4AD6E7634}" type="datetimeFigureOut">
              <a:rPr lang="fr-FR" smtClean="0"/>
              <a:pPr/>
              <a:t>25/04/2014</a:t>
            </a:fld>
            <a:endParaRPr lang="fr-CA"/>
          </a:p>
        </p:txBody>
      </p:sp>
      <p:sp>
        <p:nvSpPr>
          <p:cNvPr id="4" name="Espace réservé du pied de page 3"/>
          <p:cNvSpPr>
            <a:spLocks noGrp="1"/>
          </p:cNvSpPr>
          <p:nvPr>
            <p:ph type="ftr" sz="quarter" idx="2"/>
          </p:nvPr>
        </p:nvSpPr>
        <p:spPr>
          <a:xfrm>
            <a:off x="0" y="8842030"/>
            <a:ext cx="3043343" cy="465455"/>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1" y="8842030"/>
            <a:ext cx="3043343" cy="465455"/>
          </a:xfrm>
          <a:prstGeom prst="rect">
            <a:avLst/>
          </a:prstGeom>
        </p:spPr>
        <p:txBody>
          <a:bodyPr vert="horz" lIns="93324" tIns="46662" rIns="93324" bIns="46662" rtlCol="0" anchor="b"/>
          <a:lstStyle>
            <a:lvl1pPr algn="r">
              <a:defRPr sz="1200"/>
            </a:lvl1pPr>
          </a:lstStyle>
          <a:p>
            <a:fld id="{676516F5-E277-412E-9A23-3F479D9B5DBE}" type="slidenum">
              <a:rPr lang="fr-CA" smtClean="0"/>
              <a:pPr/>
              <a:t>‹N°›</a:t>
            </a:fld>
            <a:endParaRPr lang="fr-CA"/>
          </a:p>
        </p:txBody>
      </p:sp>
    </p:spTree>
    <p:extLst>
      <p:ext uri="{BB962C8B-B14F-4D97-AF65-F5344CB8AC3E}">
        <p14:creationId xmlns:p14="http://schemas.microsoft.com/office/powerpoint/2010/main" val="2665819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665" cy="464814"/>
          </a:xfrm>
          <a:prstGeom prst="rect">
            <a:avLst/>
          </a:prstGeom>
        </p:spPr>
        <p:txBody>
          <a:bodyPr vert="horz" lIns="92446" tIns="46223" rIns="92446" bIns="46223" rtlCol="0"/>
          <a:lstStyle>
            <a:lvl1pPr algn="l">
              <a:defRPr sz="1200"/>
            </a:lvl1pPr>
          </a:lstStyle>
          <a:p>
            <a:endParaRPr lang="fr-FR"/>
          </a:p>
        </p:txBody>
      </p:sp>
      <p:sp>
        <p:nvSpPr>
          <p:cNvPr id="3" name="Espace réservé de la date 2"/>
          <p:cNvSpPr>
            <a:spLocks noGrp="1"/>
          </p:cNvSpPr>
          <p:nvPr>
            <p:ph type="dt" idx="1"/>
          </p:nvPr>
        </p:nvSpPr>
        <p:spPr>
          <a:xfrm>
            <a:off x="3977827" y="0"/>
            <a:ext cx="3043665" cy="464814"/>
          </a:xfrm>
          <a:prstGeom prst="rect">
            <a:avLst/>
          </a:prstGeom>
        </p:spPr>
        <p:txBody>
          <a:bodyPr vert="horz" lIns="92446" tIns="46223" rIns="92446" bIns="46223" rtlCol="0"/>
          <a:lstStyle>
            <a:lvl1pPr algn="r">
              <a:defRPr sz="1200"/>
            </a:lvl1pPr>
          </a:lstStyle>
          <a:p>
            <a:fld id="{A2B1E71B-0C9C-0849-8BCF-827717ABC2AE}" type="datetimeFigureOut">
              <a:rPr lang="fr-FR" smtClean="0"/>
              <a:pPr/>
              <a:t>25/04/2014</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fr-FR"/>
          </a:p>
        </p:txBody>
      </p:sp>
      <p:sp>
        <p:nvSpPr>
          <p:cNvPr id="5" name="Espace réservé des commentaires 4"/>
          <p:cNvSpPr>
            <a:spLocks noGrp="1"/>
          </p:cNvSpPr>
          <p:nvPr>
            <p:ph type="body" sz="quarter" idx="3"/>
          </p:nvPr>
        </p:nvSpPr>
        <p:spPr>
          <a:xfrm>
            <a:off x="702633" y="4422144"/>
            <a:ext cx="5617837" cy="4188133"/>
          </a:xfrm>
          <a:prstGeom prst="rect">
            <a:avLst/>
          </a:prstGeom>
        </p:spPr>
        <p:txBody>
          <a:bodyPr vert="horz" lIns="92446" tIns="46223" rIns="92446" bIns="46223"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842684"/>
            <a:ext cx="3043665" cy="464814"/>
          </a:xfrm>
          <a:prstGeom prst="rect">
            <a:avLst/>
          </a:prstGeom>
        </p:spPr>
        <p:txBody>
          <a:bodyPr vert="horz" lIns="92446" tIns="46223" rIns="92446" bIns="4622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7827" y="8842684"/>
            <a:ext cx="3043665" cy="464814"/>
          </a:xfrm>
          <a:prstGeom prst="rect">
            <a:avLst/>
          </a:prstGeom>
        </p:spPr>
        <p:txBody>
          <a:bodyPr vert="horz" lIns="92446" tIns="46223" rIns="92446" bIns="46223" rtlCol="0" anchor="b"/>
          <a:lstStyle>
            <a:lvl1pPr algn="r">
              <a:defRPr sz="1200"/>
            </a:lvl1pPr>
          </a:lstStyle>
          <a:p>
            <a:fld id="{A33E841B-6785-F644-9F76-0708F70AEA98}" type="slidenum">
              <a:rPr lang="fr-FR" smtClean="0"/>
              <a:pPr/>
              <a:t>‹N°›</a:t>
            </a:fld>
            <a:endParaRPr lang="fr-FR"/>
          </a:p>
        </p:txBody>
      </p:sp>
    </p:spTree>
    <p:extLst>
      <p:ext uri="{BB962C8B-B14F-4D97-AF65-F5344CB8AC3E}">
        <p14:creationId xmlns:p14="http://schemas.microsoft.com/office/powerpoint/2010/main" val="21992312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a:t>
            </a:fld>
            <a:endParaRPr lang="fr-FR"/>
          </a:p>
        </p:txBody>
      </p:sp>
    </p:spTree>
    <p:extLst>
      <p:ext uri="{BB962C8B-B14F-4D97-AF65-F5344CB8AC3E}">
        <p14:creationId xmlns:p14="http://schemas.microsoft.com/office/powerpoint/2010/main" val="18288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11</a:t>
            </a:fld>
            <a:endParaRPr lang="fr-FR"/>
          </a:p>
        </p:txBody>
      </p:sp>
    </p:spTree>
    <p:extLst>
      <p:ext uri="{BB962C8B-B14F-4D97-AF65-F5344CB8AC3E}">
        <p14:creationId xmlns:p14="http://schemas.microsoft.com/office/powerpoint/2010/main" val="201948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b="1" dirty="0" smtClean="0"/>
              <a:t>Projet de 3 ans qui se termine au 1</a:t>
            </a:r>
            <a:r>
              <a:rPr lang="fr-CA" b="1" baseline="30000" dirty="0" smtClean="0"/>
              <a:t>er</a:t>
            </a:r>
            <a:r>
              <a:rPr lang="fr-CA" b="1" dirty="0" smtClean="0"/>
              <a:t> septembre. Demande de renouvellement en cours.</a:t>
            </a:r>
            <a:endParaRPr lang="fr-CA" dirty="0"/>
          </a:p>
          <a:p>
            <a:r>
              <a:rPr lang="fr-CA" dirty="0"/>
              <a:t> </a:t>
            </a:r>
          </a:p>
          <a:p>
            <a:r>
              <a:rPr lang="fr-CA" dirty="0"/>
              <a:t>Au Nicaragua et au Honduras, ASTM a poursuivi son appui au projet sur trois ans qui vise le renforcement des capacités de gouvernance des organisations syndicales de ces deux pays (Central </a:t>
            </a:r>
            <a:r>
              <a:rPr lang="fr-CA" dirty="0" err="1"/>
              <a:t>Unitaria</a:t>
            </a:r>
            <a:r>
              <a:rPr lang="fr-CA" dirty="0"/>
              <a:t> de </a:t>
            </a:r>
            <a:r>
              <a:rPr lang="fr-CA" dirty="0" err="1"/>
              <a:t>Trabajadores</a:t>
            </a:r>
            <a:r>
              <a:rPr lang="fr-CA" dirty="0"/>
              <a:t> de Honduras – CUTH, et la Central </a:t>
            </a:r>
            <a:r>
              <a:rPr lang="fr-CA" dirty="0" err="1"/>
              <a:t>Sandinista</a:t>
            </a:r>
            <a:r>
              <a:rPr lang="fr-CA" dirty="0"/>
              <a:t> de </a:t>
            </a:r>
            <a:r>
              <a:rPr lang="fr-CA" dirty="0" err="1"/>
              <a:t>Trabajadores</a:t>
            </a:r>
            <a:r>
              <a:rPr lang="fr-CA" dirty="0"/>
              <a:t> - CST) afin de faire face aux défis de l’intégration régionale, tout en favorisant la participation des femmes au monde du travail et au sein des organisations syndicales. On vise également à renforcer les capacités des centrales en matière de </a:t>
            </a:r>
            <a:r>
              <a:rPr lang="fr-CA" dirty="0" smtClean="0"/>
              <a:t>communication, </a:t>
            </a:r>
            <a:r>
              <a:rPr lang="fr-CA" dirty="0"/>
              <a:t>à favoriser leur concertation </a:t>
            </a:r>
            <a:r>
              <a:rPr lang="fr-CA" dirty="0" smtClean="0"/>
              <a:t>mutuelle, à travailler sur le renouveau syndical et à soutenir la syndicalisation. </a:t>
            </a:r>
            <a:endParaRPr lang="fr-CA" dirty="0"/>
          </a:p>
          <a:p>
            <a:r>
              <a:rPr lang="fr-CA" dirty="0"/>
              <a:t> </a:t>
            </a:r>
          </a:p>
          <a:p>
            <a:r>
              <a:rPr lang="fr-CA" dirty="0"/>
              <a:t>Alternatives assure la gestion administrative du projet, la CSN et ELA prennent en charge la coordination et le soutien au contenu, en plus d’une contribution financière à la réalisation du projet. Le projet est financé par le PQDI du MRI. Notons que la CUT du Brésil suit de près notre projet et participe notamment aux séminaires. Le projet se termine en septembre 2013. Il y a un intérêt des divers partenaires à présenter une nouvelle demande.</a:t>
            </a:r>
          </a:p>
          <a:p>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12</a:t>
            </a:fld>
            <a:endParaRPr lang="fr-FR"/>
          </a:p>
        </p:txBody>
      </p:sp>
    </p:spTree>
    <p:extLst>
      <p:ext uri="{BB962C8B-B14F-4D97-AF65-F5344CB8AC3E}">
        <p14:creationId xmlns:p14="http://schemas.microsoft.com/office/powerpoint/2010/main" val="235460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b="1" dirty="0" smtClean="0"/>
              <a:t>Projet</a:t>
            </a:r>
            <a:r>
              <a:rPr lang="fr-CA" b="1" baseline="0" dirty="0" smtClean="0"/>
              <a:t> de 3 ans démarré l’automne dernier.</a:t>
            </a:r>
            <a:endParaRPr lang="fr-CA" dirty="0"/>
          </a:p>
          <a:p>
            <a:r>
              <a:rPr lang="fr-CA" dirty="0"/>
              <a:t> </a:t>
            </a:r>
          </a:p>
          <a:p>
            <a:pPr defTabSz="462229"/>
            <a:r>
              <a:rPr lang="fr-CA" dirty="0"/>
              <a:t>C’est la CSI Afrique qui pilote le projet. La CSN apporte une expertise en matière de micro entreprise et l’Institut Belleville de la CFDT fourni un apport  méthodologique en plus d’un accompagnement à l’élaboration des contenus de formation. Le projet appui la Confédération syndicale des travailleurs du Mali (CSTM), la Confédération syndicale des travailleurs du Togo (CSTT) et l’Union nationale des syndicats autonomes du Sénégal, (UNSAS)</a:t>
            </a:r>
            <a:endParaRPr lang="fr-CA" dirty="0" smtClean="0"/>
          </a:p>
          <a:p>
            <a:r>
              <a:rPr lang="fr-CA" dirty="0" smtClean="0"/>
              <a:t>Au </a:t>
            </a:r>
            <a:r>
              <a:rPr lang="fr-CA" dirty="0"/>
              <a:t>cours des dernières décennies, le nombre de personnes vivant de l’économie informelle a été en nette progression en Afrique de l’ouest. Dans plusieurs pays, le nombre de salariés de l’économie informelle représente aujourd’hui plus des trois quarts de la main d’œuvre active. En règle générale, les travailleuses et travailleurs qui y œuvrent sont mal rémunérés et connaissent des conditions d’emplois précaires. Ils ne bénéficient d’aucun système de protection </a:t>
            </a:r>
            <a:r>
              <a:rPr lang="fr-CA" dirty="0" smtClean="0"/>
              <a:t>sociale, dans un contexte où les services publics sont sous-développés. Ce sont par exemple des coiffeuses, des familles paysannes, des conducteurs de </a:t>
            </a:r>
            <a:r>
              <a:rPr lang="fr-CA" dirty="0" err="1" smtClean="0"/>
              <a:t>moto-taxi</a:t>
            </a:r>
            <a:r>
              <a:rPr lang="fr-CA" dirty="0" smtClean="0"/>
              <a:t>, des couturières, des artisans, qui n’ont pas d’employeurs.</a:t>
            </a:r>
            <a:r>
              <a:rPr lang="fr-CA" baseline="0" dirty="0" smtClean="0"/>
              <a:t> </a:t>
            </a:r>
            <a:r>
              <a:rPr lang="fr-CA" dirty="0" smtClean="0"/>
              <a:t>Ces regroupements, membres des organisations syndicales en place, sortent de l’informalité et mettent en commun leurs ressources pour se protéger des risques, créer de nouveaux emplois, réinvestir dans leur communauté et participer aux revendications plus globales en matière de droits et de protection sociale.</a:t>
            </a:r>
          </a:p>
          <a:p>
            <a:pPr marL="0" marR="0" indent="0" algn="l" defTabSz="457200" rtl="0" eaLnBrk="1" fontAlgn="auto" latinLnBrk="0" hangingPunct="1">
              <a:lnSpc>
                <a:spcPct val="100000"/>
              </a:lnSpc>
              <a:spcBef>
                <a:spcPts val="0"/>
              </a:spcBef>
              <a:spcAft>
                <a:spcPts val="0"/>
              </a:spcAft>
              <a:buClrTx/>
              <a:buSzTx/>
              <a:buFontTx/>
              <a:buNone/>
              <a:tabLst/>
              <a:defRPr/>
            </a:pPr>
            <a:r>
              <a:rPr lang="fr-CA" dirty="0" smtClean="0"/>
              <a:t>Nous chercherons à renforcer la capacité des organisations syndicales participantes à intervenir de manière ciblée dans l’économie informelle, à y recruter des adhérents et à renforcer la capacité des responsables syndicaux provenant du secteur informel à bien représenter leurs mandants, à contrer l’exclusion, favoriser la reconnaissance par les pouvoirs publics et la participation au dialogue social. De plus, le projet permettra de mettre au point ou d’améliorer les outils d’intervention appartenant à l’économie sociale et solidaire afin de soutenir l’entreprenariat collectif au sein de l’économie informelle. </a:t>
            </a:r>
          </a:p>
          <a:p>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13</a:t>
            </a:fld>
            <a:endParaRPr lang="fr-FR"/>
          </a:p>
        </p:txBody>
      </p:sp>
    </p:spTree>
    <p:extLst>
      <p:ext uri="{BB962C8B-B14F-4D97-AF65-F5344CB8AC3E}">
        <p14:creationId xmlns:p14="http://schemas.microsoft.com/office/powerpoint/2010/main" val="217643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De 2009 à 2011, l’ASTM a soutenu un projet visant la promotion économique des femmes et l’amélioration de l’alimentation dans quatre communes de </a:t>
            </a:r>
            <a:r>
              <a:rPr lang="fr-CA" sz="1200" kern="1200" dirty="0" err="1" smtClean="0">
                <a:solidFill>
                  <a:schemeClr val="tx1"/>
                </a:solidFill>
                <a:effectLst/>
                <a:latin typeface="+mn-lt"/>
                <a:ea typeface="+mn-ea"/>
                <a:cs typeface="+mn-cs"/>
              </a:rPr>
              <a:t>Dioïla</a:t>
            </a:r>
            <a:r>
              <a:rPr lang="fr-CA" sz="1200" kern="1200" dirty="0" smtClean="0">
                <a:solidFill>
                  <a:schemeClr val="tx1"/>
                </a:solidFill>
                <a:effectLst/>
                <a:latin typeface="+mn-lt"/>
                <a:ea typeface="+mn-ea"/>
                <a:cs typeface="+mn-cs"/>
              </a:rPr>
              <a:t> au Mali, grâce à la culture de </a:t>
            </a:r>
            <a:r>
              <a:rPr lang="fr-CA" sz="1200" kern="1200" dirty="0" err="1" smtClean="0">
                <a:solidFill>
                  <a:schemeClr val="tx1"/>
                </a:solidFill>
                <a:effectLst/>
                <a:latin typeface="+mn-lt"/>
                <a:ea typeface="+mn-ea"/>
                <a:cs typeface="+mn-cs"/>
              </a:rPr>
              <a:t>moringa</a:t>
            </a:r>
            <a:r>
              <a:rPr lang="fr-CA" sz="1200" kern="1200" dirty="0" smtClean="0">
                <a:solidFill>
                  <a:schemeClr val="tx1"/>
                </a:solidFill>
                <a:effectLst/>
                <a:latin typeface="+mn-lt"/>
                <a:ea typeface="+mn-ea"/>
                <a:cs typeface="+mn-cs"/>
              </a:rPr>
              <a:t>. Ce projet s’est terminé en 2012 mais s’inscrit dans une démarche à long terme entre les partenaires impliqués, le Carrefour de solidarité internationale de l’Estrie et l’association malienne </a:t>
            </a:r>
            <a:r>
              <a:rPr lang="fr-CA" sz="1200" kern="1200" dirty="0" err="1" smtClean="0">
                <a:solidFill>
                  <a:schemeClr val="tx1"/>
                </a:solidFill>
                <a:effectLst/>
                <a:latin typeface="+mn-lt"/>
                <a:ea typeface="+mn-ea"/>
                <a:cs typeface="+mn-cs"/>
              </a:rPr>
              <a:t>Kilabo</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L’ASTM a donc choisi de continuer à soutenir ce partenariat en donnant son appui à un nouveau projet au Mali sur la culture du maïs et le warrantage (opération de stockage et de crédit de quelques mois qui permet aux petits producteurs et productrices de céréales de tirer un meilleur revenu de leur production et de sortir du cercle vicieux de la vente à bas prix au temps des récoltes). Le projet vise à accroître la disponibilité alimentaire et la situation économique des petits producteurs et productrices de céréales de 12 communes rurales grâce à l’intégration de la culture du maïs à haut rendement dans les pratiques agricoles, au renforcement des compétences pour la gestion des stocks familiaux de céréales et au recours au warrantage pour la mise en marché des céréales.</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Rappelons que le Mali est un des pays les plus pauvres au monde dont 29 % de la population et 42 % des enfants de moins de 5 ans sont sous-alimentés.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14</a:t>
            </a:fld>
            <a:endParaRPr lang="fr-FR"/>
          </a:p>
        </p:txBody>
      </p:sp>
    </p:spTree>
    <p:extLst>
      <p:ext uri="{BB962C8B-B14F-4D97-AF65-F5344CB8AC3E}">
        <p14:creationId xmlns:p14="http://schemas.microsoft.com/office/powerpoint/2010/main" val="235930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a:t>Appui au développement d’initiatives socioéconomiques d’associations paysannes dans quatre communes d’Haïti</a:t>
            </a:r>
            <a:endParaRPr lang="fr-CA" dirty="0"/>
          </a:p>
          <a:p>
            <a:r>
              <a:rPr lang="fr-FR" dirty="0"/>
              <a:t> </a:t>
            </a:r>
            <a:endParaRPr lang="fr-CA" dirty="0"/>
          </a:p>
          <a:p>
            <a:r>
              <a:rPr lang="fr-CA" dirty="0"/>
              <a:t>Cette nouvelle initiative s’inscrit dans les suites d'un projet d'économie solidaire très structurant en Haïti qui avait été financé par l'ACDI et dont la poursuite avait été refusée. Ce projet appuie la réalisation d’initiatives d’économie sociale par des organisations paysannes dans quatre communes. Il permet de consolider diverses activités socioéconomiques réalisées dans le cadre du projet antérieur : élevage de chèvres, cultures maraîchères (stockage), artisanat, microcrédit (petit commerce), construction d’un moulin à grains et d’une boulangerie. Il permet également de développer de nouvelles activités. Ce projet vise à accroître les revenus des paysannes et des paysans des communes de </a:t>
            </a:r>
            <a:r>
              <a:rPr lang="fr-CA" dirty="0" err="1"/>
              <a:t>Verrettes</a:t>
            </a:r>
            <a:r>
              <a:rPr lang="fr-CA" dirty="0"/>
              <a:t>, de Petit-</a:t>
            </a:r>
            <a:r>
              <a:rPr lang="fr-CA" dirty="0" err="1"/>
              <a:t>Goâve</a:t>
            </a:r>
            <a:r>
              <a:rPr lang="fr-CA" dirty="0"/>
              <a:t>, de Croix-des-Bouquets et de Marigot et de consolider la contribution des organisations paysannes au développement durable des communes de </a:t>
            </a:r>
            <a:r>
              <a:rPr lang="fr-CA" dirty="0" err="1"/>
              <a:t>Verrettes</a:t>
            </a:r>
            <a:r>
              <a:rPr lang="fr-CA" dirty="0"/>
              <a:t>, de Petit-</a:t>
            </a:r>
            <a:r>
              <a:rPr lang="fr-CA" dirty="0" err="1"/>
              <a:t>Goâve</a:t>
            </a:r>
            <a:r>
              <a:rPr lang="fr-CA" dirty="0"/>
              <a:t> et de Croix-des-Bouquets et de Marigot.</a:t>
            </a:r>
          </a:p>
          <a:p>
            <a:r>
              <a:rPr lang="fr-CA" dirty="0"/>
              <a:t> </a:t>
            </a:r>
          </a:p>
          <a:p>
            <a:r>
              <a:rPr lang="fr-CA" dirty="0"/>
              <a:t>Ce projet est le fruit d’un partenariat entre le CISO et l’Institut culturel Karl-</a:t>
            </a:r>
            <a:r>
              <a:rPr lang="fr-CA" dirty="0" err="1"/>
              <a:t>Lévêque</a:t>
            </a:r>
            <a:r>
              <a:rPr lang="fr-CA" dirty="0"/>
              <a:t> (ICKL), qui développe, depuis plus de dix ans, des projets d’économie sociale et solidaire de concert avec des organisations populaires paysannes en Haïti. Le projet est financé par le MRI et des membres du CISO, dont la CSN et les TCA.</a:t>
            </a:r>
          </a:p>
          <a:p>
            <a:endParaRPr lang="fr-CA" dirty="0"/>
          </a:p>
          <a:p>
            <a:r>
              <a:rPr lang="fr-CA" b="1" dirty="0" smtClean="0"/>
              <a:t>Photo : L’équipe de l’Institut culturel Karl </a:t>
            </a:r>
            <a:r>
              <a:rPr lang="fr-CA" b="1" dirty="0" err="1" smtClean="0"/>
              <a:t>Lévêque</a:t>
            </a:r>
            <a:r>
              <a:rPr lang="fr-CA" b="1" dirty="0" smtClean="0"/>
              <a:t> (ICKL)</a:t>
            </a:r>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15</a:t>
            </a:fld>
            <a:endParaRPr lang="fr-FR"/>
          </a:p>
        </p:txBody>
      </p:sp>
    </p:spTree>
    <p:extLst>
      <p:ext uri="{BB962C8B-B14F-4D97-AF65-F5344CB8AC3E}">
        <p14:creationId xmlns:p14="http://schemas.microsoft.com/office/powerpoint/2010/main" val="299414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a:t>Projet accompagnement Québec Guatemala (PAQG)</a:t>
            </a:r>
            <a:endParaRPr lang="fr-CA" dirty="0"/>
          </a:p>
          <a:p>
            <a:r>
              <a:rPr lang="fr-CA" dirty="0"/>
              <a:t> </a:t>
            </a:r>
          </a:p>
          <a:p>
            <a:r>
              <a:rPr lang="fr-CA" dirty="0"/>
              <a:t>ASTM a renouvelé sa coopération avec le PAQG, qui vise la défense des droits humains et syndicaux. Le Guatemala est un pays particulièrement répressif, où les droits des militants sont systématiquement bafoués par les forces de l’ordre aux services des intérêts multinationales. </a:t>
            </a:r>
          </a:p>
          <a:p>
            <a:r>
              <a:rPr lang="fr-CA" dirty="0"/>
              <a:t> </a:t>
            </a:r>
          </a:p>
          <a:p>
            <a:r>
              <a:rPr lang="fr-CA" dirty="0"/>
              <a:t>Le PAQG offre de l’accompagnement aux militants et militantes de la société civile guatémaltèque qui sont victimes d’exactions, et ce, depuis plus de 15 ans. Il envoie sur le terrain des accompagnateurs et accompagnatrices qui leur procurent une présence physique dans le but d’améliorer leurs conditions de sécurité en prévenant la violence à leur encontre et, le cas échéant, d’observer, documenter et dénoncer les agressions dont ils font l’objet. Au cours des dernières années, l’accompagnement s’est effectué particulièrement auprès de personnes défendant les droits humains et auprès de communautés affectées par les conséquences sociales et environnementales de l’exploitation minière canadienne. En termes concrets d’accompagnement, c’est en moyenne 5 accompagnateurs par année que le PAQG forme et envoie sur le terrain pour une période minimale de 3 mois auprès d’organisations guatémaltèques partenaires.</a:t>
            </a:r>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16</a:t>
            </a:fld>
            <a:endParaRPr lang="fr-FR"/>
          </a:p>
        </p:txBody>
      </p:sp>
    </p:spTree>
    <p:extLst>
      <p:ext uri="{BB962C8B-B14F-4D97-AF65-F5344CB8AC3E}">
        <p14:creationId xmlns:p14="http://schemas.microsoft.com/office/powerpoint/2010/main" val="116165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a:t>Appui au </a:t>
            </a:r>
            <a:r>
              <a:rPr lang="fr-FR" b="1" dirty="0" err="1"/>
              <a:t>Frente</a:t>
            </a:r>
            <a:r>
              <a:rPr lang="fr-FR" b="1" dirty="0"/>
              <a:t> </a:t>
            </a:r>
            <a:r>
              <a:rPr lang="fr-FR" b="1" dirty="0" err="1"/>
              <a:t>Autentico</a:t>
            </a:r>
            <a:r>
              <a:rPr lang="fr-FR" b="1" dirty="0"/>
              <a:t> </a:t>
            </a:r>
            <a:r>
              <a:rPr lang="fr-FR" b="1" dirty="0" err="1"/>
              <a:t>del</a:t>
            </a:r>
            <a:r>
              <a:rPr lang="fr-FR" b="1" dirty="0"/>
              <a:t> </a:t>
            </a:r>
            <a:r>
              <a:rPr lang="fr-FR" b="1" dirty="0" err="1"/>
              <a:t>Trabajo</a:t>
            </a:r>
            <a:r>
              <a:rPr lang="fr-FR" b="1" dirty="0"/>
              <a:t> (FAT)</a:t>
            </a:r>
            <a:endParaRPr lang="fr-CA" dirty="0"/>
          </a:p>
          <a:p>
            <a:r>
              <a:rPr lang="fr-CA" dirty="0"/>
              <a:t> </a:t>
            </a:r>
          </a:p>
          <a:p>
            <a:r>
              <a:rPr lang="fr-CA" dirty="0"/>
              <a:t>La CSN soutien le FAT, une organisation syndicale indépendante et progressiste mexicaine depuis la fin des années 1990. Plus précisément, la CSN appui les efforts de syndicalisation de l’organisation dans les </a:t>
            </a:r>
            <a:r>
              <a:rPr lang="fr-CA" dirty="0" err="1"/>
              <a:t>maquiladoras</a:t>
            </a:r>
            <a:r>
              <a:rPr lang="fr-CA" dirty="0"/>
              <a:t>, notamment dans la région de Ciudad Juarez. Le contexte général mexicain est plutôt difficile, particulièrement depuis les dernières années où l’on constate une augmentation de la pauvreté, de la précarité des emplois, de la proportion et du nombre des emplois informels en plus d’un accroissement de l’insécurité et de la violence, due en grande partie à la lutte contre le trafic de drogue. Tout cela complexifie le travail des organisations syndicales qui sont déjà confrontées à un système de relation de travail où domine l’ingérence politique, les problèmes de reconnaissance des droits des travailleurs et des syndicats eux-mêmes. </a:t>
            </a:r>
          </a:p>
          <a:p>
            <a:r>
              <a:rPr lang="fr-CA" dirty="0"/>
              <a:t> </a:t>
            </a:r>
          </a:p>
          <a:p>
            <a:r>
              <a:rPr lang="fr-CA" dirty="0"/>
              <a:t>Cette année, l’appui de ASTM sera orienté vers la syndicalisation de travailleurs dans la zone de la Vallée de </a:t>
            </a:r>
            <a:r>
              <a:rPr lang="fr-CA" dirty="0" err="1"/>
              <a:t>México</a:t>
            </a:r>
            <a:r>
              <a:rPr lang="fr-CA" dirty="0"/>
              <a:t>, la consolidation et l’expansion des sections du FAT dans les domaines des métaux, textiles, transports et services.  Il permettra également de soutenir le travail du FAT sur les questions de l’égalité des genres, toujours dans la même région.</a:t>
            </a:r>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17</a:t>
            </a:fld>
            <a:endParaRPr lang="fr-FR"/>
          </a:p>
        </p:txBody>
      </p:sp>
    </p:spTree>
    <p:extLst>
      <p:ext uri="{BB962C8B-B14F-4D97-AF65-F5344CB8AC3E}">
        <p14:creationId xmlns:p14="http://schemas.microsoft.com/office/powerpoint/2010/main" val="394603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18</a:t>
            </a:fld>
            <a:endParaRPr lang="fr-FR"/>
          </a:p>
        </p:txBody>
      </p:sp>
    </p:spTree>
    <p:extLst>
      <p:ext uri="{BB962C8B-B14F-4D97-AF65-F5344CB8AC3E}">
        <p14:creationId xmlns:p14="http://schemas.microsoft.com/office/powerpoint/2010/main" val="1232575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19</a:t>
            </a:fld>
            <a:endParaRPr lang="fr-FR"/>
          </a:p>
        </p:txBody>
      </p:sp>
    </p:spTree>
    <p:extLst>
      <p:ext uri="{BB962C8B-B14F-4D97-AF65-F5344CB8AC3E}">
        <p14:creationId xmlns:p14="http://schemas.microsoft.com/office/powerpoint/2010/main" val="323619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2</a:t>
            </a:fld>
            <a:endParaRPr lang="fr-FR"/>
          </a:p>
        </p:txBody>
      </p:sp>
    </p:spTree>
    <p:extLst>
      <p:ext uri="{BB962C8B-B14F-4D97-AF65-F5344CB8AC3E}">
        <p14:creationId xmlns:p14="http://schemas.microsoft.com/office/powerpoint/2010/main" val="99701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Départ: surtout</a:t>
            </a:r>
            <a:r>
              <a:rPr lang="fr-CA" baseline="0" dirty="0" smtClean="0"/>
              <a:t> pour la souveraineté alimentaire dans un contexte de famine</a:t>
            </a:r>
          </a:p>
          <a:p>
            <a:r>
              <a:rPr lang="fr-CA" baseline="0" dirty="0" smtClean="0"/>
              <a:t>Création au congrès de 1986</a:t>
            </a:r>
          </a:p>
          <a:p>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3</a:t>
            </a:fld>
            <a:endParaRPr lang="fr-FR"/>
          </a:p>
        </p:txBody>
      </p:sp>
    </p:spTree>
    <p:extLst>
      <p:ext uri="{BB962C8B-B14F-4D97-AF65-F5344CB8AC3E}">
        <p14:creationId xmlns:p14="http://schemas.microsoft.com/office/powerpoint/2010/main" val="176577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2229">
              <a:defRPr/>
            </a:pPr>
            <a:r>
              <a:rPr lang="fr-CA" dirty="0"/>
              <a:t>Délocalisations; présence croissante des entreprises multinationales; pression à la baisse sur les conditions de travail; non-respect des droits fondamentaux des travailleurs; droit à la syndicalisation, à la négociation et de grève </a:t>
            </a:r>
            <a:endParaRPr lang="fr-CA" dirty="0" smtClean="0"/>
          </a:p>
          <a:p>
            <a:pPr defTabSz="462229">
              <a:defRPr/>
            </a:pPr>
            <a:r>
              <a:rPr lang="fr-FR" dirty="0" smtClean="0"/>
              <a:t>L’affaiblissement des syndicats à un endroit, met de la pression sur les syndicats ailleurs : pas juste les facteurs économiques,</a:t>
            </a:r>
            <a:r>
              <a:rPr lang="fr-FR" baseline="0" dirty="0" smtClean="0"/>
              <a:t> mais aussi politiques (reconnaissance des droits)</a:t>
            </a:r>
            <a:endParaRPr lang="fr-FR" dirty="0" smtClean="0"/>
          </a:p>
          <a:p>
            <a:pPr defTabSz="462229">
              <a:defRPr/>
            </a:pPr>
            <a:endParaRPr lang="fr-CA" dirty="0"/>
          </a:p>
          <a:p>
            <a:pPr defTabSz="462229">
              <a:defRPr/>
            </a:pPr>
            <a:r>
              <a:rPr lang="fr-FR" dirty="0" smtClean="0"/>
              <a:t>- Renforcement des capacités: </a:t>
            </a:r>
            <a:r>
              <a:rPr lang="fr-CA" dirty="0" smtClean="0"/>
              <a:t>formation syndicale, campagnes </a:t>
            </a:r>
            <a:r>
              <a:rPr lang="fr-CA" dirty="0"/>
              <a:t>de syndicalisation, </a:t>
            </a:r>
            <a:r>
              <a:rPr lang="fr-CA" dirty="0" smtClean="0"/>
              <a:t>consolider les organisations</a:t>
            </a:r>
            <a:endParaRPr lang="fr-CA" dirty="0"/>
          </a:p>
          <a:p>
            <a:pPr defTabSz="462229">
              <a:defRPr/>
            </a:pPr>
            <a:r>
              <a:rPr lang="fr-FR" dirty="0" smtClean="0"/>
              <a:t>- Appui politique:</a:t>
            </a:r>
            <a:r>
              <a:rPr lang="fr-FR" baseline="0" dirty="0" smtClean="0"/>
              <a:t> </a:t>
            </a:r>
            <a:r>
              <a:rPr lang="fr-CA" dirty="0" smtClean="0"/>
              <a:t>pour le respect des conventions</a:t>
            </a:r>
            <a:r>
              <a:rPr lang="fr-CA" baseline="0" dirty="0" smtClean="0"/>
              <a:t> fondamentales, exemple du Mexique</a:t>
            </a:r>
            <a:endParaRPr lang="fr-FR" dirty="0"/>
          </a:p>
          <a:p>
            <a:pPr marL="173336" indent="-173336" defTabSz="462229">
              <a:buFontTx/>
              <a:buChar char="-"/>
              <a:defRPr/>
            </a:pPr>
            <a:r>
              <a:rPr lang="fr-FR" dirty="0" smtClean="0"/>
              <a:t>Travail décent: respect des droits fondamentaux,</a:t>
            </a:r>
            <a:r>
              <a:rPr lang="fr-FR" baseline="0" dirty="0" smtClean="0"/>
              <a:t> </a:t>
            </a:r>
            <a:r>
              <a:rPr lang="fr-FR" dirty="0" smtClean="0"/>
              <a:t>organisation des travailleuses et travailleurs dans le</a:t>
            </a:r>
            <a:r>
              <a:rPr lang="fr-FR" baseline="0" dirty="0" smtClean="0"/>
              <a:t> secteur informel, </a:t>
            </a:r>
            <a:r>
              <a:rPr lang="fr-CA" dirty="0" smtClean="0"/>
              <a:t>exemple </a:t>
            </a:r>
            <a:r>
              <a:rPr lang="fr-CA" dirty="0"/>
              <a:t>de syndicats africains qui luttent pour des clauses protégeant les travailleurs atteint du </a:t>
            </a:r>
            <a:r>
              <a:rPr lang="fr-CA" dirty="0" smtClean="0"/>
              <a:t>VIH/SIDA, etc.</a:t>
            </a:r>
            <a:endParaRPr lang="fr-FR" dirty="0" smtClean="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4</a:t>
            </a:fld>
            <a:endParaRPr lang="fr-FR"/>
          </a:p>
        </p:txBody>
      </p:sp>
    </p:spTree>
    <p:extLst>
      <p:ext uri="{BB962C8B-B14F-4D97-AF65-F5344CB8AC3E}">
        <p14:creationId xmlns:p14="http://schemas.microsoft.com/office/powerpoint/2010/main" val="129613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2229">
              <a:defRPr/>
            </a:pPr>
            <a:r>
              <a:rPr lang="fr-CA" dirty="0"/>
              <a:t>Délocalisations; présence croissante des entreprises multinationales; pression à la baisse sur les conditions de travail; non-respect des droits fondamentaux des travailleurs; droit à la syndicalisation, à la négociation et de grève </a:t>
            </a:r>
            <a:endParaRPr lang="fr-CA" dirty="0" smtClean="0"/>
          </a:p>
          <a:p>
            <a:pPr defTabSz="462229">
              <a:defRPr/>
            </a:pPr>
            <a:r>
              <a:rPr lang="fr-FR" dirty="0" smtClean="0"/>
              <a:t>L’affaiblissement des syndicats à un endroit, met de la pression sur les syndicats ailleurs : pas juste les facteurs économiques,</a:t>
            </a:r>
            <a:r>
              <a:rPr lang="fr-FR" baseline="0" dirty="0" smtClean="0"/>
              <a:t> mais aussi politiques (reconnaissance des droits)</a:t>
            </a:r>
            <a:endParaRPr lang="fr-FR" dirty="0" smtClean="0"/>
          </a:p>
          <a:p>
            <a:pPr defTabSz="462229">
              <a:defRPr/>
            </a:pPr>
            <a:endParaRPr lang="fr-CA" dirty="0"/>
          </a:p>
          <a:p>
            <a:pPr defTabSz="462229">
              <a:defRPr/>
            </a:pPr>
            <a:r>
              <a:rPr lang="fr-FR" dirty="0" smtClean="0"/>
              <a:t>- Renforcement des capacités: </a:t>
            </a:r>
            <a:r>
              <a:rPr lang="fr-CA" dirty="0" smtClean="0"/>
              <a:t>formation syndicale, campagnes </a:t>
            </a:r>
            <a:r>
              <a:rPr lang="fr-CA" dirty="0"/>
              <a:t>de syndicalisation, </a:t>
            </a:r>
            <a:r>
              <a:rPr lang="fr-CA" dirty="0" smtClean="0"/>
              <a:t>consolider les organisations</a:t>
            </a:r>
            <a:endParaRPr lang="fr-CA" dirty="0"/>
          </a:p>
          <a:p>
            <a:pPr defTabSz="462229">
              <a:defRPr/>
            </a:pPr>
            <a:r>
              <a:rPr lang="fr-FR" dirty="0" smtClean="0"/>
              <a:t>- Appui politique:</a:t>
            </a:r>
            <a:r>
              <a:rPr lang="fr-FR" baseline="0" dirty="0" smtClean="0"/>
              <a:t> </a:t>
            </a:r>
            <a:r>
              <a:rPr lang="fr-CA" dirty="0" smtClean="0"/>
              <a:t>pour le respect des conventions</a:t>
            </a:r>
            <a:r>
              <a:rPr lang="fr-CA" baseline="0" dirty="0" smtClean="0"/>
              <a:t> fondamentales, exemple du Mexique</a:t>
            </a:r>
            <a:endParaRPr lang="fr-FR" dirty="0"/>
          </a:p>
          <a:p>
            <a:pPr marL="173336" indent="-173336" defTabSz="462229">
              <a:buFontTx/>
              <a:buChar char="-"/>
              <a:defRPr/>
            </a:pPr>
            <a:r>
              <a:rPr lang="fr-FR" dirty="0" smtClean="0"/>
              <a:t>Travail décent: respect des droits fondamentaux,</a:t>
            </a:r>
            <a:r>
              <a:rPr lang="fr-FR" baseline="0" dirty="0" smtClean="0"/>
              <a:t> </a:t>
            </a:r>
            <a:r>
              <a:rPr lang="fr-FR" dirty="0" smtClean="0"/>
              <a:t>organisation des travailleuses et travailleurs dans le</a:t>
            </a:r>
            <a:r>
              <a:rPr lang="fr-FR" baseline="0" dirty="0" smtClean="0"/>
              <a:t> secteur informel, </a:t>
            </a:r>
            <a:r>
              <a:rPr lang="fr-CA" dirty="0" smtClean="0"/>
              <a:t>exemple </a:t>
            </a:r>
            <a:r>
              <a:rPr lang="fr-CA" dirty="0"/>
              <a:t>de syndicats africains qui luttent pour des clauses protégeant les travailleurs atteint du </a:t>
            </a:r>
            <a:r>
              <a:rPr lang="fr-CA" dirty="0" smtClean="0"/>
              <a:t>VIH/SIDA, etc.</a:t>
            </a:r>
            <a:endParaRPr lang="fr-FR" dirty="0" smtClean="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5</a:t>
            </a:fld>
            <a:endParaRPr lang="fr-FR"/>
          </a:p>
        </p:txBody>
      </p:sp>
    </p:spTree>
    <p:extLst>
      <p:ext uri="{BB962C8B-B14F-4D97-AF65-F5344CB8AC3E}">
        <p14:creationId xmlns:p14="http://schemas.microsoft.com/office/powerpoint/2010/main" val="129613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6</a:t>
            </a:fld>
            <a:endParaRPr lang="fr-FR"/>
          </a:p>
        </p:txBody>
      </p:sp>
    </p:spTree>
    <p:extLst>
      <p:ext uri="{BB962C8B-B14F-4D97-AF65-F5344CB8AC3E}">
        <p14:creationId xmlns:p14="http://schemas.microsoft.com/office/powerpoint/2010/main" val="399663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defTabSz="462229">
              <a:buFontTx/>
              <a:buChar char="-"/>
              <a:defRPr/>
            </a:pPr>
            <a:r>
              <a:rPr lang="fr-CA" dirty="0" smtClean="0"/>
              <a:t>Budget 2012: coupures à l'ACDI de 319 millions de dollars pour les trois prochaines années, sur un budget de 5G$! Le</a:t>
            </a:r>
            <a:r>
              <a:rPr lang="fr-CA" baseline="0" dirty="0" smtClean="0"/>
              <a:t> budget n’a pas été tout dépensé</a:t>
            </a:r>
            <a:endParaRPr lang="fr-CA" dirty="0" smtClean="0"/>
          </a:p>
          <a:p>
            <a:pPr marL="171450" indent="-171450" defTabSz="462229">
              <a:buFontTx/>
              <a:buChar char="-"/>
              <a:defRPr/>
            </a:pPr>
            <a:r>
              <a:rPr lang="fr-CA" dirty="0" smtClean="0"/>
              <a:t>Nouveau système concurrentiel d'appels de propositions. </a:t>
            </a:r>
          </a:p>
          <a:p>
            <a:endParaRPr lang="fr-CA" dirty="0" smtClean="0"/>
          </a:p>
          <a:p>
            <a:r>
              <a:rPr lang="fr-CA" dirty="0" smtClean="0"/>
              <a:t>Les politiques de l'ACDI influencées par les impératifs de la politique étrangère et commerciale du Canada et associent de plus en plus le secteur privé - en particulier les entreprises minières</a:t>
            </a:r>
          </a:p>
          <a:p>
            <a:endParaRPr lang="fr-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dirty="0" smtClean="0"/>
              <a:t>Aussi avec les</a:t>
            </a:r>
            <a:r>
              <a:rPr lang="fr-CA" baseline="0" dirty="0" smtClean="0"/>
              <a:t> </a:t>
            </a:r>
            <a:r>
              <a:rPr lang="fr-CA" dirty="0" smtClean="0"/>
              <a:t>groupes à caractère religieux: </a:t>
            </a:r>
            <a:r>
              <a:rPr lang="fr-FR" dirty="0" smtClean="0"/>
              <a:t>augmentation de 5% à 42% des ONG confessionnelles, et </a:t>
            </a:r>
            <a:r>
              <a:rPr lang="fr-FR" dirty="0" err="1" smtClean="0"/>
              <a:t>prosélytiques</a:t>
            </a:r>
            <a:r>
              <a:rPr lang="fr-FR" dirty="0" smtClean="0"/>
              <a:t> (72%) (de 2001 à 2010… après on n’a pas les</a:t>
            </a:r>
            <a:r>
              <a:rPr lang="fr-FR" baseline="0" dirty="0" smtClean="0"/>
              <a:t> </a:t>
            </a:r>
            <a:r>
              <a:rPr lang="fr-FR" baseline="0" dirty="0" err="1" smtClean="0"/>
              <a:t>donées</a:t>
            </a:r>
            <a:r>
              <a:rPr lang="fr-FR" baseline="0" dirty="0" smtClean="0"/>
              <a:t>)</a:t>
            </a:r>
            <a:endParaRPr lang="fr-FR" dirty="0" smtClean="0"/>
          </a:p>
          <a:p>
            <a:r>
              <a:rPr lang="fr-CA" baseline="0" dirty="0" smtClean="0"/>
              <a:t>Exemple de </a:t>
            </a:r>
            <a:r>
              <a:rPr lang="fr-CA" dirty="0" err="1" smtClean="0"/>
              <a:t>Crossroads</a:t>
            </a:r>
            <a:r>
              <a:rPr lang="fr-CA" dirty="0" smtClean="0"/>
              <a:t> Christian Communications, groupe religieux qui tenait des propos</a:t>
            </a:r>
            <a:r>
              <a:rPr lang="fr-CA" baseline="0" dirty="0" smtClean="0"/>
              <a:t> homophobes sur con site web</a:t>
            </a:r>
            <a:r>
              <a:rPr lang="fr-FR" dirty="0" smtClean="0"/>
              <a:t>, </a:t>
            </a:r>
            <a:r>
              <a:rPr lang="fr-FR" dirty="0"/>
              <a:t>qui travaille activement en Ouganda où l’on étudie actuellement un projet de loi qui pourrait imposer la peine de mort aux homosexuels. </a:t>
            </a:r>
          </a:p>
          <a:p>
            <a:pPr defTabSz="462229">
              <a:defRPr/>
            </a:pPr>
            <a:r>
              <a:rPr lang="fr-CA" dirty="0"/>
              <a:t>Dernier budget fédéral </a:t>
            </a:r>
            <a:r>
              <a:rPr lang="fr-CA" dirty="0" smtClean="0"/>
              <a:t>:5M$ </a:t>
            </a:r>
            <a:r>
              <a:rPr lang="fr-CA" dirty="0"/>
              <a:t>à l’Agence canadienne du revenu pour enquêter sur les organismes de bienfaisance afin de s’assurer qu’ils ne mènent pas d’activités </a:t>
            </a:r>
            <a:r>
              <a:rPr lang="fr-CA" dirty="0" smtClean="0"/>
              <a:t>politiques</a:t>
            </a:r>
          </a:p>
          <a:p>
            <a:pPr defTabSz="462229">
              <a:defRPr/>
            </a:pPr>
            <a:endParaRPr lang="fr-CA" dirty="0" smtClean="0"/>
          </a:p>
          <a:p>
            <a:pPr defTabSz="462229">
              <a:defRPr/>
            </a:pPr>
            <a:r>
              <a:rPr lang="fr-CA" dirty="0" smtClean="0"/>
              <a:t>Rupture historique et idéologique selon François Audet</a:t>
            </a:r>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7</a:t>
            </a:fld>
            <a:endParaRPr lang="fr-FR"/>
          </a:p>
        </p:txBody>
      </p:sp>
    </p:spTree>
    <p:extLst>
      <p:ext uri="{BB962C8B-B14F-4D97-AF65-F5344CB8AC3E}">
        <p14:creationId xmlns:p14="http://schemas.microsoft.com/office/powerpoint/2010/main" val="391977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2229">
              <a:defRPr/>
            </a:pPr>
            <a:r>
              <a:rPr lang="fr-CA" dirty="0" smtClean="0"/>
              <a:t>Fin d’un modèle avec relation de partenariat,</a:t>
            </a:r>
            <a:r>
              <a:rPr lang="fr-CA" baseline="0" dirty="0" smtClean="0"/>
              <a:t> qui mise sur </a:t>
            </a:r>
            <a:r>
              <a:rPr lang="fr-CA" dirty="0" smtClean="0"/>
              <a:t>long terme, prévisibilité et sensibilité aux besoins. Avec la nouvelle approche, le gouvernement ne tient plus compte des perspectives de partenaires du Sud. </a:t>
            </a:r>
          </a:p>
          <a:p>
            <a:endParaRPr lang="fr-CA" dirty="0" smtClean="0"/>
          </a:p>
          <a:p>
            <a:pPr defTabSz="462229">
              <a:defRPr/>
            </a:pPr>
            <a:r>
              <a:rPr lang="fr-CA" dirty="0" smtClean="0"/>
              <a:t>Favorise l’approche sécuritaire, la lutte au terrorisme et les agences onusiennes (passé de 40% à 50%)</a:t>
            </a:r>
          </a:p>
          <a:p>
            <a:endParaRPr lang="fr-CA" dirty="0" smtClean="0"/>
          </a:p>
          <a:p>
            <a:r>
              <a:rPr lang="fr-CA" dirty="0" smtClean="0"/>
              <a:t>Étude de l’AQOCI 54 OCI: 22 sont dans une mauvaise situation (18 moyenne et 14 bonne).</a:t>
            </a:r>
          </a:p>
          <a:p>
            <a:r>
              <a:rPr lang="fr-CA" dirty="0" smtClean="0"/>
              <a:t>Entre</a:t>
            </a:r>
            <a:r>
              <a:rPr lang="fr-CA" baseline="0" dirty="0" smtClean="0"/>
              <a:t> 2010 et 2012: 21 des 22 OCI en situation difficile: baisse de budget de 22,2%, 28’8% de baisse des emplois rémunérés (jusqu’à 34% si on considère les prévisions 2013)</a:t>
            </a:r>
            <a:endParaRPr lang="fr-CA" dirty="0" smtClean="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8</a:t>
            </a:fld>
            <a:endParaRPr lang="fr-FR"/>
          </a:p>
        </p:txBody>
      </p:sp>
    </p:spTree>
    <p:extLst>
      <p:ext uri="{BB962C8B-B14F-4D97-AF65-F5344CB8AC3E}">
        <p14:creationId xmlns:p14="http://schemas.microsoft.com/office/powerpoint/2010/main" val="391977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Centre international de solidarité ouvrière (CISO), créé en 1975, est formé de presque toutes les centrales syndicales québécoises, de syndicats indépendants et de grands syndicats canadiens, ainsi que de membres individuels. Sa mission générale est de faire de l’éducation populaire sur les enjeux internationaux et les droits des travailleurs, en plus de mener des projets de coopération au développement.</a:t>
            </a:r>
          </a:p>
          <a:p>
            <a:endParaRPr lang="fr-CA" dirty="0"/>
          </a:p>
          <a:p>
            <a:pPr defTabSz="462229">
              <a:defRPr/>
            </a:pPr>
            <a:r>
              <a:rPr lang="fr-FR" dirty="0" smtClean="0"/>
              <a:t>Réflexion du mouvement syndical québécois et canadien sur les moyens pour assurer l’avenir de projets de solidarité avec les syndicats des pays du Sud où les moyens font cruellement défaut</a:t>
            </a:r>
          </a:p>
          <a:p>
            <a:endParaRPr lang="fr-CA" dirty="0"/>
          </a:p>
          <a:p>
            <a:pPr defTabSz="462229">
              <a:defRPr/>
            </a:pPr>
            <a:r>
              <a:rPr lang="fr-FR" dirty="0" smtClean="0"/>
              <a:t>Développement de projets en collaboration avec d’autres organisations syndicales, d’ici et d’ailleurs, à travers les réseaux mis en place</a:t>
            </a:r>
          </a:p>
          <a:p>
            <a:endParaRPr lang="fr-CA" dirty="0"/>
          </a:p>
        </p:txBody>
      </p:sp>
      <p:sp>
        <p:nvSpPr>
          <p:cNvPr id="4" name="Espace réservé du numéro de diapositive 3"/>
          <p:cNvSpPr>
            <a:spLocks noGrp="1"/>
          </p:cNvSpPr>
          <p:nvPr>
            <p:ph type="sldNum" sz="quarter" idx="10"/>
          </p:nvPr>
        </p:nvSpPr>
        <p:spPr/>
        <p:txBody>
          <a:bodyPr/>
          <a:lstStyle/>
          <a:p>
            <a:fld id="{A33E841B-6785-F644-9F76-0708F70AEA98}" type="slidenum">
              <a:rPr lang="fr-FR" smtClean="0"/>
              <a:pPr/>
              <a:t>10</a:t>
            </a:fld>
            <a:endParaRPr lang="fr-FR"/>
          </a:p>
        </p:txBody>
      </p:sp>
    </p:spTree>
    <p:extLst>
      <p:ext uri="{BB962C8B-B14F-4D97-AF65-F5344CB8AC3E}">
        <p14:creationId xmlns:p14="http://schemas.microsoft.com/office/powerpoint/2010/main" val="32717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95D29595-F474-BF4A-BE5E-CBEB392284C3}"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9BDD181B-2E9A-5A48-8BE4-7899771B7D56}"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27019EF-DB53-C944-9819-3B0821D15EFC}"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0600D31D-FF40-6B46-9752-D3E2E87EECF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230729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0600D31D-FF40-6B46-9752-D3E2E87EECF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354425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0600D31D-FF40-6B46-9752-D3E2E87EECF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17016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0600D31D-FF40-6B46-9752-D3E2E87EECF5}"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1909804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0600D31D-FF40-6B46-9752-D3E2E87EECF5}"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1794840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0600D31D-FF40-6B46-9752-D3E2E87EECF5}"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192742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0D31D-FF40-6B46-9752-D3E2E87EECF5}"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295742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0600D31D-FF40-6B46-9752-D3E2E87EECF5}"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371252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750546-E5AE-D346-A0A7-E816EC5E3D88}"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0600D31D-FF40-6B46-9752-D3E2E87EECF5}"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319991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0600D31D-FF40-6B46-9752-D3E2E87EECF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2981563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0600D31D-FF40-6B46-9752-D3E2E87EECF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0580-DF71-A44C-BC37-6A77D94A6ECF}" type="slidenum">
              <a:rPr lang="en-US" smtClean="0"/>
              <a:pPr/>
              <a:t>‹N°›</a:t>
            </a:fld>
            <a:endParaRPr lang="en-US"/>
          </a:p>
        </p:txBody>
      </p:sp>
    </p:spTree>
    <p:extLst>
      <p:ext uri="{BB962C8B-B14F-4D97-AF65-F5344CB8AC3E}">
        <p14:creationId xmlns:p14="http://schemas.microsoft.com/office/powerpoint/2010/main" val="268303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81BE9EF7-A963-4D46-B523-465B4084FB9E}"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E51AC053-1BE5-924D-A94F-CA6E06BF7536}"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B188F7D-D681-EC43-9AAC-EBA405215B6E}"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9ECC5DDF-3493-F04B-B424-A6F4A00C8F9C}" type="datetime1">
              <a:rPr lang="fr-CA" smtClean="0"/>
              <a:pPr/>
              <a:t>2014-04-25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31774D6E-27CC-5A40-9DA4-C50BDCFC425F}" type="datetime1">
              <a:rPr lang="fr-CA" smtClean="0"/>
              <a:pPr/>
              <a:t>2014-04-25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44F53662-4A99-8F42-B3B4-045BF86CB4E3}" type="datetime1">
              <a:rPr lang="fr-CA" smtClean="0"/>
              <a:pPr/>
              <a:t>2014-04-25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1CD3D5-5012-3D48-ADDD-B53CAAB9B28A}" type="datetime1">
              <a:rPr lang="fr-CA" smtClean="0"/>
              <a:pPr/>
              <a:t>2014-04-25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2D4E52-DFCA-4242-8B3E-A63AE0738CDA}"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5F8F7B-9844-8948-8FA3-4A36710B6D5F}" type="datetime1">
              <a:rPr lang="fr-CA" smtClean="0"/>
              <a:pPr/>
              <a:t>2014-04-25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8C7C1A6-8B03-2B42-ACD1-017EC004930C}" type="datetime1">
              <a:rPr lang="fr-CA" smtClean="0"/>
              <a:pPr/>
              <a:t>2014-04-25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1492141-8EE6-964D-8D32-A4B198B084DE}"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3647B04-E95B-8C47-A5D1-29D317C97A50}" type="datetime1">
              <a:rPr lang="fr-CA" smtClean="0"/>
              <a:pPr/>
              <a:t>2014-04-25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2364CC-E435-472B-AE97-FF3418EE11B4}"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81DB335-5586-E54E-ADA2-E663C25648E1}" type="datetime1">
              <a:rPr lang="fr-CA" smtClean="0"/>
              <a:pPr/>
              <a:t>2014-04-25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6E1198B9-E69F-C248-89AC-C4FA7C128BD0}" type="datetime1">
              <a:rPr lang="fr-CA" smtClean="0"/>
              <a:pPr/>
              <a:t>2014-04-25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DA403574-69C7-A440-A2EC-F7D704CB2C81}" type="datetime1">
              <a:rPr lang="fr-CA" smtClean="0"/>
              <a:pPr/>
              <a:t>2014-04-25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0ED701-1C37-9B49-8A53-C8778F05FBD0}" type="datetime1">
              <a:rPr lang="fr-CA" smtClean="0"/>
              <a:pPr/>
              <a:t>2014-04-25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8E2F57-D541-0847-92B0-851906234B7A}" type="datetime1">
              <a:rPr lang="fr-CA" smtClean="0"/>
              <a:pPr/>
              <a:t>2014-04-25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6861068-E623-4E4E-81C6-7C985270B73B}" type="datetime1">
              <a:rPr lang="fr-CA" smtClean="0"/>
              <a:pPr/>
              <a:t>2014-04-25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DD040F-57D8-4156-845E-8AE719453274}"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C7FB9-C5E8-BF4A-AE09-6CD75230B5BD}" type="datetime1">
              <a:rPr lang="fr-CA" smtClean="0"/>
              <a:pPr/>
              <a:t>2014-04-25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D040F-57D8-4156-845E-8AE719453274}" type="slidenum">
              <a:rPr lang="fr-CA" smtClean="0"/>
              <a:pPr/>
              <a:t>‹N°›</a:t>
            </a:fld>
            <a:endParaRPr lang="fr-CA"/>
          </a:p>
        </p:txBody>
      </p:sp>
      <p:pic>
        <p:nvPicPr>
          <p:cNvPr id="9" name="Image 1" descr="astm2.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l="27669" t="9713" b="77796"/>
          <a:stretch/>
        </p:blipFill>
        <p:spPr>
          <a:xfrm>
            <a:off x="395536" y="1475903"/>
            <a:ext cx="8316415" cy="80889"/>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0D31D-FF40-6B46-9752-D3E2E87EECF5}"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80580-DF71-A44C-BC37-6A77D94A6ECF}" type="slidenum">
              <a:rPr lang="en-US" smtClean="0"/>
              <a:pPr/>
              <a:t>‹N°›</a:t>
            </a:fld>
            <a:endParaRPr lang="en-US"/>
          </a:p>
        </p:txBody>
      </p:sp>
    </p:spTree>
    <p:extLst>
      <p:ext uri="{BB962C8B-B14F-4D97-AF65-F5344CB8AC3E}">
        <p14:creationId xmlns:p14="http://schemas.microsoft.com/office/powerpoint/2010/main" val="134709341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DCB55-9FD7-1F48-829E-5CA6E17BC53D}" type="datetime1">
              <a:rPr lang="fr-CA" smtClean="0"/>
              <a:pPr/>
              <a:t>2014-04-25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364CC-E435-472B-AE97-FF3418EE11B4}" type="slidenum">
              <a:rPr lang="fr-CA" smtClean="0"/>
              <a:pPr/>
              <a:t>‹N°›</a:t>
            </a:fld>
            <a:endParaRPr lang="fr-CA"/>
          </a:p>
        </p:txBody>
      </p:sp>
      <p:pic>
        <p:nvPicPr>
          <p:cNvPr id="7" name="Picture 2" descr="image001"/>
          <p:cNvPicPr>
            <a:picLocks noChangeAspect="1" noChangeArrowheads="1"/>
          </p:cNvPicPr>
          <p:nvPr userDrawn="1"/>
        </p:nvPicPr>
        <p:blipFill>
          <a:blip r:embed="rId13"/>
          <a:srcRect r="77310"/>
          <a:stretch>
            <a:fillRect/>
          </a:stretch>
        </p:blipFill>
        <p:spPr bwMode="auto">
          <a:xfrm>
            <a:off x="0" y="0"/>
            <a:ext cx="10001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ternational@csn.qc.ca"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CSN200pix300dpi.tif"/>
          <p:cNvPicPr>
            <a:picLocks noChangeAspect="1"/>
          </p:cNvPicPr>
          <p:nvPr/>
        </p:nvPicPr>
        <p:blipFill>
          <a:blip r:embed="rId3"/>
          <a:stretch>
            <a:fillRect/>
          </a:stretch>
        </p:blipFill>
        <p:spPr>
          <a:xfrm>
            <a:off x="467544" y="4272107"/>
            <a:ext cx="1404964" cy="1749181"/>
          </a:xfrm>
          <a:prstGeom prst="rect">
            <a:avLst/>
          </a:prstGeom>
        </p:spPr>
      </p:pic>
      <p:pic>
        <p:nvPicPr>
          <p:cNvPr id="2" name="Image 1" descr="astm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76672"/>
            <a:ext cx="8468141" cy="3024336"/>
          </a:xfrm>
          <a:prstGeom prst="rect">
            <a:avLst/>
          </a:prstGeom>
          <a:ln>
            <a:noFill/>
          </a:ln>
          <a:effectLst>
            <a:outerShdw blurRad="292100" dist="139700" dir="2700000" algn="tl" rotWithShape="0">
              <a:srgbClr val="333333">
                <a:alpha val="65000"/>
              </a:srgbClr>
            </a:outerShdw>
          </a:effectLst>
        </p:spPr>
      </p:pic>
      <p:sp>
        <p:nvSpPr>
          <p:cNvPr id="10" name="Subtitle 9"/>
          <p:cNvSpPr>
            <a:spLocks noGrp="1"/>
          </p:cNvSpPr>
          <p:nvPr>
            <p:ph type="subTitle" idx="1"/>
          </p:nvPr>
        </p:nvSpPr>
        <p:spPr>
          <a:xfrm>
            <a:off x="1403648" y="4005064"/>
            <a:ext cx="7416824" cy="1752600"/>
          </a:xfrm>
        </p:spPr>
        <p:txBody>
          <a:bodyPr>
            <a:noAutofit/>
          </a:bodyPr>
          <a:lstStyle/>
          <a:p>
            <a:pPr algn="r"/>
            <a:r>
              <a:rPr lang="en-US" sz="2400" b="1" dirty="0" err="1" smtClean="0">
                <a:solidFill>
                  <a:schemeClr val="tx1"/>
                </a:solidFill>
              </a:rPr>
              <a:t>Une</a:t>
            </a:r>
            <a:r>
              <a:rPr lang="en-US" sz="2400" b="1" dirty="0" smtClean="0">
                <a:solidFill>
                  <a:schemeClr val="tx1"/>
                </a:solidFill>
              </a:rPr>
              <a:t> CSN active au plan du </a:t>
            </a:r>
            <a:r>
              <a:rPr lang="en-US" sz="2400" b="1" dirty="0">
                <a:solidFill>
                  <a:schemeClr val="tx1"/>
                </a:solidFill>
              </a:rPr>
              <a:t> </a:t>
            </a:r>
            <a:r>
              <a:rPr lang="en-US" sz="2400" b="1" dirty="0" err="1" smtClean="0">
                <a:solidFill>
                  <a:schemeClr val="tx1"/>
                </a:solidFill>
              </a:rPr>
              <a:t>syndicalisme</a:t>
            </a:r>
            <a:r>
              <a:rPr lang="en-US" sz="2400" b="1" dirty="0" smtClean="0">
                <a:solidFill>
                  <a:schemeClr val="tx1"/>
                </a:solidFill>
              </a:rPr>
              <a:t> international!</a:t>
            </a:r>
          </a:p>
          <a:p>
            <a:pPr algn="r"/>
            <a:endParaRPr lang="en-US" sz="2400" b="1" dirty="0" smtClean="0">
              <a:solidFill>
                <a:schemeClr val="tx1"/>
              </a:solidFill>
            </a:endParaRPr>
          </a:p>
          <a:p>
            <a:pPr algn="r"/>
            <a:r>
              <a:rPr lang="fr-CA" sz="2400" b="1" dirty="0" smtClean="0">
                <a:solidFill>
                  <a:schemeClr val="tx1"/>
                </a:solidFill>
              </a:rPr>
              <a:t>Conseil </a:t>
            </a:r>
            <a:r>
              <a:rPr lang="fr-CA" sz="2400" b="1" dirty="0" smtClean="0">
                <a:solidFill>
                  <a:schemeClr val="tx1"/>
                </a:solidFill>
              </a:rPr>
              <a:t>fédéral de la FEESP</a:t>
            </a:r>
            <a:endParaRPr lang="en-US" sz="2400" b="1" dirty="0" smtClean="0">
              <a:solidFill>
                <a:schemeClr val="tx1"/>
              </a:solidFill>
            </a:endParaRPr>
          </a:p>
          <a:p>
            <a:pPr algn="r"/>
            <a:r>
              <a:rPr lang="en-US" sz="2400" b="1" dirty="0" smtClean="0">
                <a:solidFill>
                  <a:schemeClr val="tx1"/>
                </a:solidFill>
              </a:rPr>
              <a:t>1er </a:t>
            </a:r>
            <a:r>
              <a:rPr lang="en-US" sz="2400" b="1" dirty="0" err="1" smtClean="0">
                <a:solidFill>
                  <a:schemeClr val="tx1"/>
                </a:solidFill>
              </a:rPr>
              <a:t>mai</a:t>
            </a:r>
            <a:r>
              <a:rPr lang="en-US" sz="2400" b="1" dirty="0" smtClean="0">
                <a:solidFill>
                  <a:schemeClr val="tx1"/>
                </a:solidFill>
              </a:rPr>
              <a:t> 2014</a:t>
            </a:r>
            <a:endParaRPr lang="en-US" sz="2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619672" y="3861048"/>
            <a:ext cx="6336704" cy="3002871"/>
            <a:chOff x="1979712" y="3810505"/>
            <a:chExt cx="6336704" cy="300287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99" t="30104" r="23867" b="25807"/>
            <a:stretch/>
          </p:blipFill>
          <p:spPr bwMode="auto">
            <a:xfrm>
              <a:off x="1979712" y="3810505"/>
              <a:ext cx="6336704" cy="300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79712" y="3810505"/>
              <a:ext cx="432048" cy="410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itre 1"/>
          <p:cNvSpPr>
            <a:spLocks noGrp="1"/>
          </p:cNvSpPr>
          <p:nvPr>
            <p:ph type="title"/>
          </p:nvPr>
        </p:nvSpPr>
        <p:spPr>
          <a:xfrm>
            <a:off x="467544" y="274638"/>
            <a:ext cx="8496944" cy="1143000"/>
          </a:xfrm>
        </p:spPr>
        <p:txBody>
          <a:bodyPr/>
          <a:lstStyle/>
          <a:p>
            <a:pPr algn="l"/>
            <a:r>
              <a:rPr lang="fr-CA" b="1" dirty="0" smtClean="0">
                <a:solidFill>
                  <a:srgbClr val="F79646"/>
                </a:solidFill>
              </a:rPr>
              <a:t>L’action en intersyndicale!</a:t>
            </a:r>
            <a:endParaRPr lang="fr-CA" b="1" dirty="0">
              <a:solidFill>
                <a:srgbClr val="F79646"/>
              </a:solidFill>
            </a:endParaRPr>
          </a:p>
        </p:txBody>
      </p:sp>
      <p:sp>
        <p:nvSpPr>
          <p:cNvPr id="4" name="Espace réservé du contenu 3"/>
          <p:cNvSpPr>
            <a:spLocks noGrp="1"/>
          </p:cNvSpPr>
          <p:nvPr>
            <p:ph idx="1"/>
          </p:nvPr>
        </p:nvSpPr>
        <p:spPr>
          <a:xfrm>
            <a:off x="467544" y="1711349"/>
            <a:ext cx="8219256" cy="4525963"/>
          </a:xfrm>
        </p:spPr>
        <p:txBody>
          <a:bodyPr/>
          <a:lstStyle/>
          <a:p>
            <a:r>
              <a:rPr lang="fr-CA" dirty="0" smtClean="0"/>
              <a:t>L’union fait la force!</a:t>
            </a:r>
          </a:p>
          <a:p>
            <a:pPr lvl="1"/>
            <a:r>
              <a:rPr lang="fr-CA" dirty="0" smtClean="0"/>
              <a:t>Au Québec, le CISO </a:t>
            </a:r>
            <a:r>
              <a:rPr lang="fr-CA" dirty="0"/>
              <a:t>(1975)</a:t>
            </a:r>
          </a:p>
          <a:p>
            <a:pPr lvl="1"/>
            <a:r>
              <a:rPr lang="fr-CA" dirty="0" smtClean="0"/>
              <a:t>Réseau syndical </a:t>
            </a:r>
            <a:r>
              <a:rPr lang="fr-CA" dirty="0"/>
              <a:t>de </a:t>
            </a:r>
            <a:r>
              <a:rPr lang="fr-CA" dirty="0" smtClean="0"/>
              <a:t>coopération </a:t>
            </a:r>
            <a:r>
              <a:rPr lang="fr-CA" dirty="0"/>
              <a:t>au </a:t>
            </a:r>
            <a:r>
              <a:rPr lang="fr-CA" dirty="0" smtClean="0"/>
              <a:t>développement de la CSI</a:t>
            </a:r>
            <a:endParaRPr lang="fr-CA" dirty="0"/>
          </a:p>
          <a:p>
            <a:endParaRPr lang="fr-CA" dirty="0" smtClean="0"/>
          </a:p>
        </p:txBody>
      </p:sp>
      <p:sp>
        <p:nvSpPr>
          <p:cNvPr id="3" name="Espace réservé du numéro de diapositive 2"/>
          <p:cNvSpPr>
            <a:spLocks noGrp="1"/>
          </p:cNvSpPr>
          <p:nvPr>
            <p:ph type="sldNum" sz="quarter" idx="12"/>
          </p:nvPr>
        </p:nvSpPr>
        <p:spPr/>
        <p:txBody>
          <a:bodyPr/>
          <a:lstStyle/>
          <a:p>
            <a:fld id="{BA490949-F1D1-4F70-9D04-92BF877DA3CE}" type="slidenum">
              <a:rPr lang="fr-CA" smtClean="0"/>
              <a:pPr/>
              <a:t>10</a:t>
            </a:fld>
            <a:endParaRPr lang="fr-CA"/>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5600" t="84933" r="70400" b="7534"/>
          <a:stretch/>
        </p:blipFill>
        <p:spPr bwMode="auto">
          <a:xfrm>
            <a:off x="7380312" y="2924944"/>
            <a:ext cx="1272932" cy="13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132856"/>
            <a:ext cx="1990964" cy="65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214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046740" cy="1224136"/>
          </a:xfrm>
        </p:spPr>
        <p:txBody>
          <a:bodyPr>
            <a:noAutofit/>
          </a:bodyPr>
          <a:lstStyle/>
          <a:p>
            <a:pPr algn="l"/>
            <a:r>
              <a:rPr lang="fr-CA" sz="4000" b="1" dirty="0" smtClean="0">
                <a:solidFill>
                  <a:srgbClr val="F79646"/>
                </a:solidFill>
              </a:rPr>
              <a:t>Projets soutenus par l’ASTM </a:t>
            </a:r>
            <a:br>
              <a:rPr lang="fr-CA" sz="4000" b="1" dirty="0" smtClean="0">
                <a:solidFill>
                  <a:srgbClr val="F79646"/>
                </a:solidFill>
              </a:rPr>
            </a:br>
            <a:r>
              <a:rPr lang="fr-CA" sz="4000" b="1" dirty="0" smtClean="0">
                <a:solidFill>
                  <a:srgbClr val="F79646"/>
                </a:solidFill>
              </a:rPr>
              <a:t>en </a:t>
            </a:r>
            <a:r>
              <a:rPr lang="fr-CA" sz="4000" b="1" dirty="0" smtClean="0">
                <a:solidFill>
                  <a:srgbClr val="F79646"/>
                </a:solidFill>
              </a:rPr>
              <a:t>2013 </a:t>
            </a:r>
            <a:endParaRPr lang="fr-CA" sz="4000" b="1" dirty="0">
              <a:solidFill>
                <a:srgbClr val="F79646"/>
              </a:solidFill>
            </a:endParaRPr>
          </a:p>
        </p:txBody>
      </p:sp>
      <p:sp>
        <p:nvSpPr>
          <p:cNvPr id="3" name="Espace réservé du numéro de diapositive 2"/>
          <p:cNvSpPr>
            <a:spLocks noGrp="1"/>
          </p:cNvSpPr>
          <p:nvPr>
            <p:ph type="sldNum" sz="quarter" idx="12"/>
          </p:nvPr>
        </p:nvSpPr>
        <p:spPr/>
        <p:txBody>
          <a:bodyPr/>
          <a:lstStyle/>
          <a:p>
            <a:fld id="{BA490949-F1D1-4F70-9D04-92BF877DA3CE}" type="slidenum">
              <a:rPr lang="fr-CA" smtClean="0"/>
              <a:pPr/>
              <a:t>11</a:t>
            </a:fld>
            <a:endParaRPr lang="fr-CA"/>
          </a:p>
        </p:txBody>
      </p:sp>
      <p:pic>
        <p:nvPicPr>
          <p:cNvPr id="5" name="Image 4" descr="Vue du Cratère, Vargem Grande, Zona Sul, SP 07-2009.JPG"/>
          <p:cNvPicPr>
            <a:picLocks noChangeAspect="1"/>
          </p:cNvPicPr>
          <p:nvPr/>
        </p:nvPicPr>
        <p:blipFill>
          <a:blip r:embed="rId4" cstate="print"/>
          <a:stretch>
            <a:fillRect/>
          </a:stretch>
        </p:blipFill>
        <p:spPr>
          <a:xfrm>
            <a:off x="5072065" y="3500438"/>
            <a:ext cx="3810027" cy="2857520"/>
          </a:xfrm>
          <a:prstGeom prst="rect">
            <a:avLst/>
          </a:prstGeom>
        </p:spPr>
      </p:pic>
      <p:pic>
        <p:nvPicPr>
          <p:cNvPr id="6" name="Image 5" descr="Mission Mali 2009-1.JPG"/>
          <p:cNvPicPr>
            <a:picLocks noChangeAspect="1"/>
          </p:cNvPicPr>
          <p:nvPr/>
        </p:nvPicPr>
        <p:blipFill>
          <a:blip r:embed="rId5" cstate="print"/>
          <a:stretch>
            <a:fillRect/>
          </a:stretch>
        </p:blipFill>
        <p:spPr>
          <a:xfrm>
            <a:off x="1043608" y="2060848"/>
            <a:ext cx="4029102" cy="2441876"/>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Autofit/>
          </a:bodyPr>
          <a:lstStyle/>
          <a:p>
            <a:pPr lvl="0" algn="l"/>
            <a:r>
              <a:rPr lang="fr-FR" sz="3200" b="1" dirty="0">
                <a:solidFill>
                  <a:srgbClr val="F79646"/>
                </a:solidFill>
              </a:rPr>
              <a:t>Formation et réseautage </a:t>
            </a:r>
            <a:r>
              <a:rPr lang="fr-FR" sz="3200" b="1" dirty="0" smtClean="0">
                <a:solidFill>
                  <a:srgbClr val="F79646"/>
                </a:solidFill>
              </a:rPr>
              <a:t>syndical </a:t>
            </a:r>
            <a:r>
              <a:rPr lang="fr-FR" sz="3200" b="1" dirty="0">
                <a:solidFill>
                  <a:srgbClr val="F79646"/>
                </a:solidFill>
              </a:rPr>
              <a:t>au  </a:t>
            </a:r>
            <a:r>
              <a:rPr lang="fr-FR" sz="3200" b="1" dirty="0" smtClean="0">
                <a:solidFill>
                  <a:srgbClr val="F79646"/>
                </a:solidFill>
              </a:rPr>
              <a:t/>
            </a:r>
            <a:br>
              <a:rPr lang="fr-FR" sz="3200" b="1" dirty="0" smtClean="0">
                <a:solidFill>
                  <a:srgbClr val="F79646"/>
                </a:solidFill>
              </a:rPr>
            </a:br>
            <a:r>
              <a:rPr lang="fr-FR" sz="3200" b="1" dirty="0" smtClean="0">
                <a:solidFill>
                  <a:srgbClr val="F79646"/>
                </a:solidFill>
              </a:rPr>
              <a:t>Honduras </a:t>
            </a:r>
            <a:r>
              <a:rPr lang="fr-FR" sz="3200" b="1" dirty="0">
                <a:solidFill>
                  <a:srgbClr val="F79646"/>
                </a:solidFill>
              </a:rPr>
              <a:t>et au Nicaragua</a:t>
            </a:r>
            <a:endParaRPr lang="fr-CA" sz="3200" dirty="0">
              <a:solidFill>
                <a:srgbClr val="F79646"/>
              </a:solidFill>
            </a:endParaRPr>
          </a:p>
        </p:txBody>
      </p:sp>
      <p:sp>
        <p:nvSpPr>
          <p:cNvPr id="3" name="Espace réservé du contenu 2"/>
          <p:cNvSpPr>
            <a:spLocks noGrp="1"/>
          </p:cNvSpPr>
          <p:nvPr>
            <p:ph idx="1"/>
          </p:nvPr>
        </p:nvSpPr>
        <p:spPr>
          <a:xfrm>
            <a:off x="395536" y="1700808"/>
            <a:ext cx="8568952" cy="4608512"/>
          </a:xfrm>
        </p:spPr>
        <p:txBody>
          <a:bodyPr>
            <a:normAutofit/>
          </a:bodyPr>
          <a:lstStyle/>
          <a:p>
            <a:r>
              <a:rPr lang="fr-CA" sz="2800" dirty="0" smtClean="0"/>
              <a:t>Renforcement de la CUT du Honduras et la CST du Nicaragua</a:t>
            </a:r>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12</a:t>
            </a:fld>
            <a:endParaRPr lang="fr-CA"/>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348880"/>
            <a:ext cx="5184576" cy="3888432"/>
          </a:xfrm>
          <a:prstGeom prst="rect">
            <a:avLst/>
          </a:prstGeom>
        </p:spPr>
      </p:pic>
      <p:sp>
        <p:nvSpPr>
          <p:cNvPr id="8" name="Espace réservé du contenu 2"/>
          <p:cNvSpPr txBox="1">
            <a:spLocks/>
          </p:cNvSpPr>
          <p:nvPr/>
        </p:nvSpPr>
        <p:spPr>
          <a:xfrm>
            <a:off x="395536" y="2636912"/>
            <a:ext cx="4248472"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800" dirty="0" smtClean="0"/>
              <a:t>Communication</a:t>
            </a:r>
          </a:p>
          <a:p>
            <a:r>
              <a:rPr lang="fr-CA" sz="2800" dirty="0" smtClean="0"/>
              <a:t>Renouveau syndical</a:t>
            </a:r>
          </a:p>
          <a:p>
            <a:r>
              <a:rPr lang="fr-CA" sz="2800" dirty="0" smtClean="0"/>
              <a:t>Syndicalisation</a:t>
            </a:r>
          </a:p>
          <a:p>
            <a:r>
              <a:rPr lang="fr-CA" sz="2800" dirty="0" smtClean="0"/>
              <a:t>Formation</a:t>
            </a:r>
          </a:p>
          <a:p>
            <a:r>
              <a:rPr lang="fr-CA" sz="2800" dirty="0" smtClean="0"/>
              <a:t>Condition féminine</a:t>
            </a:r>
          </a:p>
          <a:p>
            <a:r>
              <a:rPr lang="fr-CA" sz="2800" dirty="0" smtClean="0"/>
              <a:t>ELA, CUT, CSA</a:t>
            </a:r>
          </a:p>
          <a:p>
            <a:r>
              <a:rPr lang="fr-CA" sz="2800" dirty="0" smtClean="0"/>
              <a:t>MRI et Alternatives</a:t>
            </a:r>
          </a:p>
          <a:p>
            <a:endParaRPr lang="fr-CA"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Autofit/>
          </a:bodyPr>
          <a:lstStyle/>
          <a:p>
            <a:pPr lvl="0" algn="l"/>
            <a:r>
              <a:rPr lang="fr-FR" sz="3200" b="1" dirty="0">
                <a:solidFill>
                  <a:srgbClr val="F79646"/>
                </a:solidFill>
              </a:rPr>
              <a:t>Organisation et formation des </a:t>
            </a:r>
            <a:r>
              <a:rPr lang="fr-FR" sz="3200" b="1" dirty="0" smtClean="0">
                <a:solidFill>
                  <a:srgbClr val="F79646"/>
                </a:solidFill>
              </a:rPr>
              <a:t>travailleuses et des travailleurs </a:t>
            </a:r>
            <a:r>
              <a:rPr lang="fr-FR" sz="3200" b="1" dirty="0">
                <a:solidFill>
                  <a:srgbClr val="F79646"/>
                </a:solidFill>
              </a:rPr>
              <a:t>de l’économie informelle</a:t>
            </a:r>
            <a:endParaRPr lang="fr-CA" sz="3200" dirty="0">
              <a:solidFill>
                <a:srgbClr val="F79646"/>
              </a:solidFill>
            </a:endParaRPr>
          </a:p>
        </p:txBody>
      </p:sp>
      <p:sp>
        <p:nvSpPr>
          <p:cNvPr id="3" name="Espace réservé du contenu 2"/>
          <p:cNvSpPr>
            <a:spLocks noGrp="1"/>
          </p:cNvSpPr>
          <p:nvPr>
            <p:ph idx="1"/>
          </p:nvPr>
        </p:nvSpPr>
        <p:spPr>
          <a:xfrm>
            <a:off x="395536" y="1644190"/>
            <a:ext cx="8496944" cy="4809146"/>
          </a:xfrm>
        </p:spPr>
        <p:txBody>
          <a:bodyPr>
            <a:normAutofit/>
          </a:bodyPr>
          <a:lstStyle/>
          <a:p>
            <a:r>
              <a:rPr lang="fr-CA" sz="2800" dirty="0" smtClean="0">
                <a:solidFill>
                  <a:srgbClr val="000000"/>
                </a:solidFill>
              </a:rPr>
              <a:t>Organisation des travailleuses et des travailleurs au Togo, </a:t>
            </a:r>
            <a:r>
              <a:rPr lang="fr-CA" sz="2800" dirty="0" smtClean="0"/>
              <a:t>au Mali et au Sénégal</a:t>
            </a:r>
          </a:p>
          <a:p>
            <a:r>
              <a:rPr lang="fr-CA" sz="2800" dirty="0" smtClean="0"/>
              <a:t>CFDT et CSI-Afrique</a:t>
            </a:r>
          </a:p>
        </p:txBody>
      </p:sp>
      <p:sp>
        <p:nvSpPr>
          <p:cNvPr id="5" name="Espace réservé du numéro de diapositive 4"/>
          <p:cNvSpPr>
            <a:spLocks noGrp="1"/>
          </p:cNvSpPr>
          <p:nvPr>
            <p:ph type="sldNum" sz="quarter" idx="12"/>
          </p:nvPr>
        </p:nvSpPr>
        <p:spPr/>
        <p:txBody>
          <a:bodyPr/>
          <a:lstStyle/>
          <a:p>
            <a:fld id="{BA490949-F1D1-4F70-9D04-92BF877DA3CE}" type="slidenum">
              <a:rPr lang="fr-CA" smtClean="0"/>
              <a:pPr/>
              <a:t>13</a:t>
            </a:fld>
            <a:endParaRPr lang="fr-CA"/>
          </a:p>
        </p:txBody>
      </p:sp>
      <p:pic>
        <p:nvPicPr>
          <p:cNvPr id="6" name="Image 5" descr="togo.jpg"/>
          <p:cNvPicPr>
            <a:picLocks noChangeAspect="1"/>
          </p:cNvPicPr>
          <p:nvPr/>
        </p:nvPicPr>
        <p:blipFill rotWithShape="1">
          <a:blip r:embed="rId3" cstate="print">
            <a:extLst>
              <a:ext uri="{28A0092B-C50C-407E-A947-70E740481C1C}">
                <a14:useLocalDpi xmlns:a14="http://schemas.microsoft.com/office/drawing/2010/main" val="0"/>
              </a:ext>
            </a:extLst>
          </a:blip>
          <a:srcRect l="4878" t="34736"/>
          <a:stretch/>
        </p:blipFill>
        <p:spPr>
          <a:xfrm>
            <a:off x="1259632" y="3144996"/>
            <a:ext cx="7128792" cy="3668380"/>
          </a:xfrm>
          <a:prstGeom prst="rect">
            <a:avLst/>
          </a:prstGeom>
        </p:spPr>
      </p:pic>
    </p:spTree>
    <p:extLst>
      <p:ext uri="{BB962C8B-B14F-4D97-AF65-F5344CB8AC3E}">
        <p14:creationId xmlns:p14="http://schemas.microsoft.com/office/powerpoint/2010/main" val="2191482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Expo Mali-3.jpg"/>
          <p:cNvPicPr>
            <a:picLocks noChangeAspect="1"/>
          </p:cNvPicPr>
          <p:nvPr/>
        </p:nvPicPr>
        <p:blipFill>
          <a:blip r:embed="rId3" cstate="print"/>
          <a:stretch>
            <a:fillRect/>
          </a:stretch>
        </p:blipFill>
        <p:spPr>
          <a:xfrm>
            <a:off x="1187624" y="3933056"/>
            <a:ext cx="4429156" cy="2857520"/>
          </a:xfrm>
          <a:prstGeom prst="rect">
            <a:avLst/>
          </a:prstGeom>
        </p:spPr>
      </p:pic>
      <p:sp>
        <p:nvSpPr>
          <p:cNvPr id="2" name="Titre 1"/>
          <p:cNvSpPr>
            <a:spLocks noGrp="1"/>
          </p:cNvSpPr>
          <p:nvPr>
            <p:ph type="title"/>
          </p:nvPr>
        </p:nvSpPr>
        <p:spPr>
          <a:xfrm>
            <a:off x="323528" y="274638"/>
            <a:ext cx="8640960" cy="1143000"/>
          </a:xfrm>
        </p:spPr>
        <p:txBody>
          <a:bodyPr>
            <a:normAutofit/>
          </a:bodyPr>
          <a:lstStyle/>
          <a:p>
            <a:pPr lvl="0" algn="l"/>
            <a:r>
              <a:rPr lang="fr-CA" sz="3200" b="1" dirty="0">
                <a:solidFill>
                  <a:schemeClr val="accent6"/>
                </a:solidFill>
              </a:rPr>
              <a:t>Culture de maïs à haut rendement et warrantage</a:t>
            </a:r>
            <a:r>
              <a:rPr lang="fr-CA" sz="3200" b="1" dirty="0">
                <a:solidFill>
                  <a:schemeClr val="accent6"/>
                </a:solidFill>
              </a:rPr>
              <a:t> </a:t>
            </a:r>
            <a:r>
              <a:rPr lang="fr-CA" sz="3200" b="1" dirty="0" smtClean="0">
                <a:solidFill>
                  <a:schemeClr val="accent6"/>
                </a:solidFill>
              </a:rPr>
              <a:t>(Mali)</a:t>
            </a:r>
            <a:endParaRPr lang="fr-CA" sz="3200" b="1" dirty="0">
              <a:solidFill>
                <a:schemeClr val="accent6"/>
              </a:solidFill>
            </a:endParaRPr>
          </a:p>
        </p:txBody>
      </p:sp>
      <p:sp>
        <p:nvSpPr>
          <p:cNvPr id="3" name="Espace réservé du contenu 2"/>
          <p:cNvSpPr>
            <a:spLocks noGrp="1"/>
          </p:cNvSpPr>
          <p:nvPr>
            <p:ph idx="1"/>
          </p:nvPr>
        </p:nvSpPr>
        <p:spPr>
          <a:xfrm>
            <a:off x="395536" y="1700808"/>
            <a:ext cx="8245520" cy="3228390"/>
          </a:xfrm>
        </p:spPr>
        <p:txBody>
          <a:bodyPr>
            <a:normAutofit/>
          </a:bodyPr>
          <a:lstStyle/>
          <a:p>
            <a:r>
              <a:rPr lang="fr-CA" sz="2800" dirty="0" smtClean="0"/>
              <a:t>Carrefour </a:t>
            </a:r>
            <a:r>
              <a:rPr lang="fr-CA" sz="2800" dirty="0"/>
              <a:t>de solidarité internationale de l’Estrie</a:t>
            </a:r>
            <a:endParaRPr lang="fr-CA" sz="2800" dirty="0" smtClean="0"/>
          </a:p>
          <a:p>
            <a:r>
              <a:rPr lang="fr-CA" sz="2800" dirty="0"/>
              <a:t>Projet de </a:t>
            </a:r>
            <a:r>
              <a:rPr lang="fr-CA" sz="2800" dirty="0" smtClean="0"/>
              <a:t>pratiques innovantes pour la souveraineté alimentaire</a:t>
            </a:r>
            <a:endParaRPr lang="fr-CA" sz="2800" dirty="0"/>
          </a:p>
        </p:txBody>
      </p:sp>
      <p:sp>
        <p:nvSpPr>
          <p:cNvPr id="5" name="Espace réservé du numéro de diapositive 4"/>
          <p:cNvSpPr>
            <a:spLocks noGrp="1"/>
          </p:cNvSpPr>
          <p:nvPr>
            <p:ph type="sldNum" sz="quarter" idx="12"/>
          </p:nvPr>
        </p:nvSpPr>
        <p:spPr/>
        <p:txBody>
          <a:bodyPr/>
          <a:lstStyle/>
          <a:p>
            <a:fld id="{BA490949-F1D1-4F70-9D04-92BF877DA3CE}" type="slidenum">
              <a:rPr lang="fr-CA" smtClean="0"/>
              <a:pPr/>
              <a:t>14</a:t>
            </a:fld>
            <a:endParaRPr lang="fr-CA"/>
          </a:p>
        </p:txBody>
      </p:sp>
      <p:pic>
        <p:nvPicPr>
          <p:cNvPr id="4" name="Image 3" descr="Expo Mali-2.jpg"/>
          <p:cNvPicPr>
            <a:picLocks noChangeAspect="1"/>
          </p:cNvPicPr>
          <p:nvPr/>
        </p:nvPicPr>
        <p:blipFill>
          <a:blip r:embed="rId4" cstate="print"/>
          <a:stretch>
            <a:fillRect/>
          </a:stretch>
        </p:blipFill>
        <p:spPr>
          <a:xfrm>
            <a:off x="5796136" y="3501008"/>
            <a:ext cx="3071834" cy="27146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noAutofit/>
          </a:bodyPr>
          <a:lstStyle/>
          <a:p>
            <a:pPr lvl="0" algn="l"/>
            <a:r>
              <a:rPr lang="fr-FR" sz="3200" b="1" dirty="0">
                <a:solidFill>
                  <a:schemeClr val="accent6"/>
                </a:solidFill>
              </a:rPr>
              <a:t>Appui au développement d’initiatives socioéconomiques d’associations </a:t>
            </a:r>
            <a:r>
              <a:rPr lang="fr-FR" sz="3200" b="1" dirty="0" smtClean="0">
                <a:solidFill>
                  <a:schemeClr val="accent6"/>
                </a:solidFill>
              </a:rPr>
              <a:t>à Haïti</a:t>
            </a:r>
            <a:endParaRPr lang="fr-CA" sz="3200" dirty="0">
              <a:solidFill>
                <a:schemeClr val="accent6"/>
              </a:solidFill>
            </a:endParaRPr>
          </a:p>
        </p:txBody>
      </p:sp>
      <p:sp>
        <p:nvSpPr>
          <p:cNvPr id="4" name="Espace réservé du contenu 3"/>
          <p:cNvSpPr>
            <a:spLocks noGrp="1"/>
          </p:cNvSpPr>
          <p:nvPr>
            <p:ph idx="1"/>
          </p:nvPr>
        </p:nvSpPr>
        <p:spPr>
          <a:xfrm>
            <a:off x="323528" y="2748061"/>
            <a:ext cx="3672408" cy="3705275"/>
          </a:xfrm>
        </p:spPr>
        <p:txBody>
          <a:bodyPr>
            <a:normAutofit fontScale="85000" lnSpcReduction="10000"/>
          </a:bodyPr>
          <a:lstStyle/>
          <a:p>
            <a:r>
              <a:rPr lang="fr-CA" sz="3800" dirty="0"/>
              <a:t>É</a:t>
            </a:r>
            <a:r>
              <a:rPr lang="fr-CA" sz="3800" dirty="0" smtClean="0"/>
              <a:t>levage </a:t>
            </a:r>
            <a:r>
              <a:rPr lang="fr-CA" sz="3800" dirty="0"/>
              <a:t>de </a:t>
            </a:r>
            <a:r>
              <a:rPr lang="fr-CA" sz="3800" dirty="0" smtClean="0"/>
              <a:t>chèvres</a:t>
            </a:r>
            <a:endParaRPr lang="fr-CA" sz="3300" dirty="0" smtClean="0"/>
          </a:p>
          <a:p>
            <a:r>
              <a:rPr lang="fr-CA" sz="3800" dirty="0" smtClean="0"/>
              <a:t>Cultures </a:t>
            </a:r>
            <a:r>
              <a:rPr lang="fr-CA" sz="3800" dirty="0"/>
              <a:t>maraîchères</a:t>
            </a:r>
            <a:r>
              <a:rPr lang="fr-CA" dirty="0"/>
              <a:t> </a:t>
            </a:r>
            <a:endParaRPr lang="fr-CA" dirty="0" smtClean="0"/>
          </a:p>
          <a:p>
            <a:r>
              <a:rPr lang="fr-CA" sz="3800" dirty="0"/>
              <a:t>A</a:t>
            </a:r>
            <a:r>
              <a:rPr lang="fr-CA" sz="3800" dirty="0" smtClean="0"/>
              <a:t>rtisanat</a:t>
            </a:r>
          </a:p>
          <a:p>
            <a:r>
              <a:rPr lang="fr-CA" sz="3800" dirty="0"/>
              <a:t>M</a:t>
            </a:r>
            <a:r>
              <a:rPr lang="fr-CA" sz="3800" dirty="0" smtClean="0"/>
              <a:t>icrocrédit </a:t>
            </a:r>
          </a:p>
          <a:p>
            <a:r>
              <a:rPr lang="fr-CA" sz="3800" dirty="0"/>
              <a:t>M</a:t>
            </a:r>
            <a:r>
              <a:rPr lang="fr-CA" sz="3800" dirty="0" smtClean="0"/>
              <a:t>oulin </a:t>
            </a:r>
            <a:r>
              <a:rPr lang="fr-CA" sz="3800" dirty="0"/>
              <a:t>à grains </a:t>
            </a:r>
            <a:endParaRPr lang="fr-CA" sz="3800" dirty="0" smtClean="0"/>
          </a:p>
          <a:p>
            <a:r>
              <a:rPr lang="fr-CA" sz="3800" dirty="0"/>
              <a:t>B</a:t>
            </a:r>
            <a:r>
              <a:rPr lang="fr-CA" sz="3800" dirty="0" smtClean="0"/>
              <a:t>oulangerie</a:t>
            </a:r>
            <a:endParaRPr lang="fr-CA" sz="3800" dirty="0"/>
          </a:p>
        </p:txBody>
      </p:sp>
      <p:sp>
        <p:nvSpPr>
          <p:cNvPr id="3" name="Espace réservé du numéro de diapositive 2"/>
          <p:cNvSpPr>
            <a:spLocks noGrp="1"/>
          </p:cNvSpPr>
          <p:nvPr>
            <p:ph type="sldNum" sz="quarter" idx="12"/>
          </p:nvPr>
        </p:nvSpPr>
        <p:spPr/>
        <p:txBody>
          <a:bodyPr/>
          <a:lstStyle/>
          <a:p>
            <a:fld id="{BA490949-F1D1-4F70-9D04-92BF877DA3CE}" type="slidenum">
              <a:rPr lang="fr-CA" smtClean="0"/>
              <a:pPr/>
              <a:t>15</a:t>
            </a:fld>
            <a:endParaRPr lang="fr-CA"/>
          </a:p>
        </p:txBody>
      </p:sp>
      <p:pic>
        <p:nvPicPr>
          <p:cNvPr id="5" name="Picture 4"/>
          <p:cNvPicPr>
            <a:picLocks noChangeAspect="1"/>
          </p:cNvPicPr>
          <p:nvPr/>
        </p:nvPicPr>
        <p:blipFill>
          <a:blip r:embed="rId3"/>
          <a:stretch>
            <a:fillRect/>
          </a:stretch>
        </p:blipFill>
        <p:spPr>
          <a:xfrm>
            <a:off x="4067944" y="2831208"/>
            <a:ext cx="4589469" cy="3362424"/>
          </a:xfrm>
          <a:prstGeom prst="rect">
            <a:avLst/>
          </a:prstGeom>
        </p:spPr>
      </p:pic>
      <p:sp>
        <p:nvSpPr>
          <p:cNvPr id="6" name="Espace réservé du contenu 3"/>
          <p:cNvSpPr txBox="1">
            <a:spLocks/>
          </p:cNvSpPr>
          <p:nvPr/>
        </p:nvSpPr>
        <p:spPr>
          <a:xfrm>
            <a:off x="323528" y="1700808"/>
            <a:ext cx="843528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smtClean="0"/>
              <a:t>Projet d’économie solidaire du CISO, en intersyndicale</a:t>
            </a:r>
          </a:p>
        </p:txBody>
      </p:sp>
    </p:spTree>
    <p:extLst>
      <p:ext uri="{BB962C8B-B14F-4D97-AF65-F5344CB8AC3E}">
        <p14:creationId xmlns:p14="http://schemas.microsoft.com/office/powerpoint/2010/main" val="2142423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640960" cy="1202424"/>
          </a:xfrm>
        </p:spPr>
        <p:txBody>
          <a:bodyPr>
            <a:noAutofit/>
          </a:bodyPr>
          <a:lstStyle/>
          <a:p>
            <a:pPr algn="l"/>
            <a:r>
              <a:rPr lang="fr-CA" sz="3200" b="1" dirty="0">
                <a:solidFill>
                  <a:srgbClr val="F79646"/>
                </a:solidFill>
              </a:rPr>
              <a:t>Projet Accompagnement Québec-</a:t>
            </a:r>
            <a:r>
              <a:rPr lang="fr-CA" sz="3200" b="1" dirty="0" smtClean="0">
                <a:solidFill>
                  <a:srgbClr val="F79646"/>
                </a:solidFill>
              </a:rPr>
              <a:t>Guatemala</a:t>
            </a:r>
            <a:endParaRPr lang="fr-CA" sz="3200" b="1" dirty="0">
              <a:solidFill>
                <a:srgbClr val="F79646"/>
              </a:solidFill>
            </a:endParaRPr>
          </a:p>
        </p:txBody>
      </p:sp>
      <p:sp>
        <p:nvSpPr>
          <p:cNvPr id="3" name="Espace réservé du contenu 2"/>
          <p:cNvSpPr>
            <a:spLocks noGrp="1"/>
          </p:cNvSpPr>
          <p:nvPr>
            <p:ph idx="1"/>
          </p:nvPr>
        </p:nvSpPr>
        <p:spPr>
          <a:xfrm>
            <a:off x="467544" y="1792195"/>
            <a:ext cx="8505008" cy="2428893"/>
          </a:xfrm>
        </p:spPr>
        <p:txBody>
          <a:bodyPr/>
          <a:lstStyle/>
          <a:p>
            <a:r>
              <a:rPr lang="fr-CA" sz="2400" dirty="0"/>
              <a:t>Défense des droits </a:t>
            </a:r>
            <a:r>
              <a:rPr lang="fr-CA" sz="2400" dirty="0" smtClean="0"/>
              <a:t>humains et syndicaux des </a:t>
            </a:r>
            <a:r>
              <a:rPr lang="fr-CA" sz="2400" dirty="0"/>
              <a:t>personnes au </a:t>
            </a:r>
            <a:r>
              <a:rPr lang="fr-CA" sz="2400" dirty="0" smtClean="0"/>
              <a:t>Guatemala, grâce</a:t>
            </a:r>
            <a:r>
              <a:rPr lang="fr-CA" sz="2400" b="1" dirty="0" smtClean="0">
                <a:solidFill>
                  <a:srgbClr val="F79646"/>
                </a:solidFill>
              </a:rPr>
              <a:t> </a:t>
            </a:r>
            <a:r>
              <a:rPr lang="fr-CA" sz="2400" dirty="0" smtClean="0"/>
              <a:t>à un réseau d’accompagnateurs internationaux</a:t>
            </a:r>
          </a:p>
          <a:p>
            <a:r>
              <a:rPr lang="fr-CA" sz="2400" dirty="0" smtClean="0"/>
              <a:t>Présence physique et documentation des abus</a:t>
            </a:r>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16</a:t>
            </a:fld>
            <a:endParaRPr lang="fr-CA"/>
          </a:p>
        </p:txBody>
      </p:sp>
      <p:pic>
        <p:nvPicPr>
          <p:cNvPr id="5" name="Image 4" descr="Julie Galipeau.jpg"/>
          <p:cNvPicPr>
            <a:picLocks noChangeAspect="1"/>
          </p:cNvPicPr>
          <p:nvPr/>
        </p:nvPicPr>
        <p:blipFill>
          <a:blip r:embed="rId3"/>
          <a:stretch>
            <a:fillRect/>
          </a:stretch>
        </p:blipFill>
        <p:spPr>
          <a:xfrm>
            <a:off x="611560" y="3500438"/>
            <a:ext cx="4384647" cy="2520850"/>
          </a:xfrm>
          <a:prstGeom prst="rect">
            <a:avLst/>
          </a:prstGeom>
        </p:spPr>
      </p:pic>
      <p:pic>
        <p:nvPicPr>
          <p:cNvPr id="6" name="Image 5" descr="Maeve Hautecoeur.jpg"/>
          <p:cNvPicPr>
            <a:picLocks noChangeAspect="1"/>
          </p:cNvPicPr>
          <p:nvPr/>
        </p:nvPicPr>
        <p:blipFill>
          <a:blip r:embed="rId4"/>
          <a:stretch>
            <a:fillRect/>
          </a:stretch>
        </p:blipFill>
        <p:spPr>
          <a:xfrm>
            <a:off x="5110256" y="4022558"/>
            <a:ext cx="3854232" cy="262463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68952" cy="1143000"/>
          </a:xfrm>
        </p:spPr>
        <p:txBody>
          <a:bodyPr>
            <a:noAutofit/>
          </a:bodyPr>
          <a:lstStyle/>
          <a:p>
            <a:pPr lvl="0" algn="l"/>
            <a:r>
              <a:rPr lang="fr-FR" sz="3200" b="1" dirty="0">
                <a:solidFill>
                  <a:srgbClr val="F79646"/>
                </a:solidFill>
              </a:rPr>
              <a:t>Appui au </a:t>
            </a:r>
            <a:r>
              <a:rPr lang="fr-FR" sz="3200" b="1" i="1" dirty="0" err="1" smtClean="0">
                <a:solidFill>
                  <a:srgbClr val="F79646"/>
                </a:solidFill>
              </a:rPr>
              <a:t>Frente</a:t>
            </a:r>
            <a:r>
              <a:rPr lang="fr-FR" sz="3200" b="1" i="1" dirty="0" smtClean="0">
                <a:solidFill>
                  <a:srgbClr val="F79646"/>
                </a:solidFill>
              </a:rPr>
              <a:t> </a:t>
            </a:r>
            <a:r>
              <a:rPr lang="fr-FR" sz="3200" b="1" i="1" dirty="0" err="1" smtClean="0">
                <a:solidFill>
                  <a:srgbClr val="F79646"/>
                </a:solidFill>
              </a:rPr>
              <a:t>Autentico</a:t>
            </a:r>
            <a:r>
              <a:rPr lang="fr-FR" sz="3200" b="1" i="1" dirty="0" smtClean="0">
                <a:solidFill>
                  <a:srgbClr val="F79646"/>
                </a:solidFill>
              </a:rPr>
              <a:t> </a:t>
            </a:r>
            <a:r>
              <a:rPr lang="fr-FR" sz="3200" b="1" i="1" dirty="0" err="1" smtClean="0">
                <a:solidFill>
                  <a:srgbClr val="F79646"/>
                </a:solidFill>
              </a:rPr>
              <a:t>del</a:t>
            </a:r>
            <a:r>
              <a:rPr lang="fr-FR" sz="3200" b="1" i="1" dirty="0" smtClean="0">
                <a:solidFill>
                  <a:srgbClr val="F79646"/>
                </a:solidFill>
              </a:rPr>
              <a:t> </a:t>
            </a:r>
            <a:r>
              <a:rPr lang="fr-FR" sz="3200" b="1" i="1" dirty="0" err="1" smtClean="0">
                <a:solidFill>
                  <a:srgbClr val="F79646"/>
                </a:solidFill>
              </a:rPr>
              <a:t>Trabajo</a:t>
            </a:r>
            <a:r>
              <a:rPr lang="fr-FR" sz="3200" b="1" i="1" dirty="0" smtClean="0">
                <a:solidFill>
                  <a:srgbClr val="F79646"/>
                </a:solidFill>
              </a:rPr>
              <a:t> </a:t>
            </a:r>
            <a:r>
              <a:rPr lang="fr-FR" sz="3200" b="1" dirty="0" smtClean="0">
                <a:solidFill>
                  <a:srgbClr val="F79646"/>
                </a:solidFill>
              </a:rPr>
              <a:t>(</a:t>
            </a:r>
            <a:r>
              <a:rPr lang="fr-FR" sz="3200" b="1" dirty="0">
                <a:solidFill>
                  <a:srgbClr val="F79646"/>
                </a:solidFill>
              </a:rPr>
              <a:t>FAT</a:t>
            </a:r>
            <a:r>
              <a:rPr lang="fr-FR" sz="3200" b="1" dirty="0" smtClean="0">
                <a:solidFill>
                  <a:srgbClr val="F79646"/>
                </a:solidFill>
              </a:rPr>
              <a:t>)</a:t>
            </a:r>
            <a:endParaRPr lang="fr-CA" sz="3200" dirty="0">
              <a:solidFill>
                <a:srgbClr val="F79646"/>
              </a:solidFill>
            </a:endParaRPr>
          </a:p>
        </p:txBody>
      </p:sp>
      <p:pic>
        <p:nvPicPr>
          <p:cNvPr id="5" name="Content Placeholder 4"/>
          <p:cNvPicPr>
            <a:picLocks noGrp="1" noChangeAspect="1"/>
          </p:cNvPicPr>
          <p:nvPr>
            <p:ph idx="1"/>
          </p:nvPr>
        </p:nvPicPr>
        <p:blipFill>
          <a:blip r:embed="rId3"/>
          <a:srcRect t="11662" b="11662"/>
          <a:stretch>
            <a:fillRect/>
          </a:stretch>
        </p:blipFill>
        <p:spPr>
          <a:xfrm>
            <a:off x="1475656" y="2780928"/>
            <a:ext cx="6696744" cy="4003443"/>
          </a:xfrm>
        </p:spPr>
        <p:style>
          <a:lnRef idx="2">
            <a:schemeClr val="accent6"/>
          </a:lnRef>
          <a:fillRef idx="1">
            <a:schemeClr val="lt1"/>
          </a:fillRef>
          <a:effectRef idx="0">
            <a:schemeClr val="accent6"/>
          </a:effectRef>
          <a:fontRef idx="minor">
            <a:schemeClr val="dk1"/>
          </a:fontRef>
        </p:style>
      </p:pic>
      <p:sp>
        <p:nvSpPr>
          <p:cNvPr id="3" name="Espace réservé du numéro de diapositive 2"/>
          <p:cNvSpPr>
            <a:spLocks noGrp="1"/>
          </p:cNvSpPr>
          <p:nvPr>
            <p:ph type="sldNum" sz="quarter" idx="12"/>
          </p:nvPr>
        </p:nvSpPr>
        <p:spPr/>
        <p:txBody>
          <a:bodyPr/>
          <a:lstStyle/>
          <a:p>
            <a:fld id="{BA490949-F1D1-4F70-9D04-92BF877DA3CE}" type="slidenum">
              <a:rPr lang="fr-CA" smtClean="0"/>
              <a:pPr/>
              <a:t>17</a:t>
            </a:fld>
            <a:endParaRPr lang="fr-CA"/>
          </a:p>
        </p:txBody>
      </p:sp>
      <p:sp>
        <p:nvSpPr>
          <p:cNvPr id="6" name="TextBox 5"/>
          <p:cNvSpPr txBox="1"/>
          <p:nvPr/>
        </p:nvSpPr>
        <p:spPr>
          <a:xfrm>
            <a:off x="5220072" y="6460012"/>
            <a:ext cx="3456384" cy="646331"/>
          </a:xfrm>
          <a:prstGeom prst="rect">
            <a:avLst/>
          </a:prstGeom>
          <a:noFill/>
        </p:spPr>
        <p:txBody>
          <a:bodyPr wrap="square" rtlCol="0">
            <a:spAutoFit/>
          </a:bodyPr>
          <a:lstStyle/>
          <a:p>
            <a:r>
              <a:rPr lang="en-US" b="1" dirty="0" smtClean="0">
                <a:solidFill>
                  <a:schemeClr val="bg1"/>
                </a:solidFill>
              </a:rPr>
              <a:t>Source</a:t>
            </a:r>
            <a:r>
              <a:rPr lang="en-US" b="1" dirty="0">
                <a:solidFill>
                  <a:schemeClr val="bg1"/>
                </a:solidFill>
              </a:rPr>
              <a:t>: </a:t>
            </a:r>
            <a:r>
              <a:rPr lang="en-US" b="1" dirty="0" err="1">
                <a:solidFill>
                  <a:schemeClr val="bg1"/>
                </a:solidFill>
              </a:rPr>
              <a:t>Vanguardia</a:t>
            </a:r>
            <a:r>
              <a:rPr lang="en-US" b="1" dirty="0">
                <a:solidFill>
                  <a:schemeClr val="bg1"/>
                </a:solidFill>
              </a:rPr>
              <a:t>/Especial </a:t>
            </a:r>
            <a:r>
              <a:rPr lang="en-US" b="1" dirty="0" smtClean="0">
                <a:solidFill>
                  <a:schemeClr val="bg1"/>
                </a:solidFill>
              </a:rPr>
              <a:t>	</a:t>
            </a:r>
            <a:endParaRPr lang="en-US" b="1" dirty="0">
              <a:solidFill>
                <a:schemeClr val="bg1"/>
              </a:solidFill>
            </a:endParaRPr>
          </a:p>
        </p:txBody>
      </p:sp>
      <p:sp>
        <p:nvSpPr>
          <p:cNvPr id="7" name="Espace réservé du contenu 3"/>
          <p:cNvSpPr txBox="1">
            <a:spLocks/>
          </p:cNvSpPr>
          <p:nvPr/>
        </p:nvSpPr>
        <p:spPr>
          <a:xfrm>
            <a:off x="395536" y="1639341"/>
            <a:ext cx="829126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smtClean="0"/>
              <a:t>Soutien à la syndicalisation dans la vallée </a:t>
            </a:r>
            <a:r>
              <a:rPr lang="fr-CA" dirty="0"/>
              <a:t>de </a:t>
            </a:r>
            <a:r>
              <a:rPr lang="fr-CA" dirty="0" smtClean="0"/>
              <a:t>Mexico</a:t>
            </a:r>
            <a:endParaRPr lang="fr-CA" dirty="0"/>
          </a:p>
        </p:txBody>
      </p:sp>
    </p:spTree>
    <p:extLst>
      <p:ext uri="{BB962C8B-B14F-4D97-AF65-F5344CB8AC3E}">
        <p14:creationId xmlns:p14="http://schemas.microsoft.com/office/powerpoint/2010/main" val="1866857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lstStyle/>
          <a:p>
            <a:pPr algn="l"/>
            <a:r>
              <a:rPr lang="fr-CA" b="1" dirty="0" smtClean="0">
                <a:solidFill>
                  <a:schemeClr val="accent6"/>
                </a:solidFill>
              </a:rPr>
              <a:t>Une action unique et essentielle</a:t>
            </a:r>
            <a:endParaRPr lang="fr-CA" b="1" dirty="0">
              <a:solidFill>
                <a:schemeClr val="accent6"/>
              </a:solidFill>
            </a:endParaRPr>
          </a:p>
        </p:txBody>
      </p:sp>
      <p:sp>
        <p:nvSpPr>
          <p:cNvPr id="3" name="Espace réservé du contenu 2"/>
          <p:cNvSpPr>
            <a:spLocks noGrp="1"/>
          </p:cNvSpPr>
          <p:nvPr>
            <p:ph idx="1"/>
          </p:nvPr>
        </p:nvSpPr>
        <p:spPr>
          <a:xfrm>
            <a:off x="467544" y="1783357"/>
            <a:ext cx="8219256" cy="4525963"/>
          </a:xfrm>
        </p:spPr>
        <p:txBody>
          <a:bodyPr>
            <a:normAutofit/>
          </a:bodyPr>
          <a:lstStyle/>
          <a:p>
            <a:r>
              <a:rPr lang="fr-CA" dirty="0" smtClean="0"/>
              <a:t>Les gouvernements néolibéraux attaquent de plus en plus les syndicats, car notre action ne va pas dans le sens de leurs intérêts</a:t>
            </a:r>
          </a:p>
          <a:p>
            <a:r>
              <a:rPr lang="fr-CA" dirty="0" smtClean="0"/>
              <a:t>Face au néolibéralisme, la </a:t>
            </a:r>
            <a:r>
              <a:rPr lang="fr-CA" dirty="0"/>
              <a:t>solidarité </a:t>
            </a:r>
            <a:r>
              <a:rPr lang="fr-CA" dirty="0" smtClean="0"/>
              <a:t>internationale est </a:t>
            </a:r>
            <a:r>
              <a:rPr lang="fr-CA" dirty="0"/>
              <a:t>plus que jamais </a:t>
            </a:r>
            <a:r>
              <a:rPr lang="fr-CA" dirty="0" smtClean="0"/>
              <a:t>essentielle!</a:t>
            </a:r>
            <a:endParaRPr lang="fr-CA" dirty="0"/>
          </a:p>
          <a:p>
            <a:r>
              <a:rPr lang="fr-CA" dirty="0" smtClean="0"/>
              <a:t>Nous devons donc toujours compter sur nos propres moyens!</a:t>
            </a:r>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18</a:t>
            </a:fld>
            <a:endParaRPr lang="fr-CA"/>
          </a:p>
        </p:txBody>
      </p:sp>
    </p:spTree>
    <p:extLst>
      <p:ext uri="{BB962C8B-B14F-4D97-AF65-F5344CB8AC3E}">
        <p14:creationId xmlns:p14="http://schemas.microsoft.com/office/powerpoint/2010/main" val="2444671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A490949-F1D1-4F70-9D04-92BF877DA3CE}" type="slidenum">
              <a:rPr lang="fr-CA" smtClean="0"/>
              <a:pPr/>
              <a:t>19</a:t>
            </a:fld>
            <a:endParaRPr lang="fr-CA"/>
          </a:p>
        </p:txBody>
      </p:sp>
      <p:sp>
        <p:nvSpPr>
          <p:cNvPr id="2" name="Titre 1"/>
          <p:cNvSpPr>
            <a:spLocks noGrp="1"/>
          </p:cNvSpPr>
          <p:nvPr>
            <p:ph type="title" idx="4294967295"/>
          </p:nvPr>
        </p:nvSpPr>
        <p:spPr>
          <a:xfrm>
            <a:off x="5112568" y="476672"/>
            <a:ext cx="3851920" cy="4968900"/>
          </a:xfrm>
        </p:spPr>
        <p:txBody>
          <a:bodyPr>
            <a:normAutofit fontScale="90000"/>
          </a:bodyPr>
          <a:lstStyle/>
          <a:p>
            <a:pPr algn="ctr"/>
            <a:r>
              <a:rPr lang="fr-CA" sz="3600" b="1" dirty="0" smtClean="0"/>
              <a:t/>
            </a:r>
            <a:br>
              <a:rPr lang="fr-CA" sz="3600" b="1" dirty="0" smtClean="0"/>
            </a:br>
            <a:r>
              <a:rPr lang="fr-CA" sz="3600" b="1" dirty="0" smtClean="0"/>
              <a:t/>
            </a:r>
            <a:br>
              <a:rPr lang="fr-CA" sz="3600" b="1" dirty="0" smtClean="0"/>
            </a:br>
            <a:r>
              <a:rPr lang="fr-CA" sz="3600" b="1" dirty="0" smtClean="0"/>
              <a:t/>
            </a:r>
            <a:br>
              <a:rPr lang="fr-CA" sz="3600" b="1" dirty="0" smtClean="0"/>
            </a:br>
            <a:r>
              <a:rPr lang="fr-CA" sz="3600" b="1" dirty="0" smtClean="0"/>
              <a:t/>
            </a:r>
            <a:br>
              <a:rPr lang="fr-CA" sz="3600" b="1" dirty="0" smtClean="0"/>
            </a:br>
            <a:r>
              <a:rPr lang="fr-CA" sz="3600" b="1" dirty="0" smtClean="0"/>
              <a:t>Soutenir l’ASTM, c’est contribuer à l’amélioration des conditions de travail et de vie au Sud.</a:t>
            </a:r>
            <a:br>
              <a:rPr lang="fr-CA" sz="3600" b="1" dirty="0" smtClean="0"/>
            </a:br>
            <a:r>
              <a:rPr lang="fr-CA" sz="3600" b="1" dirty="0" smtClean="0"/>
              <a:t/>
            </a:r>
            <a:br>
              <a:rPr lang="fr-CA" sz="3600" b="1" dirty="0" smtClean="0"/>
            </a:br>
            <a:r>
              <a:rPr lang="fr-CA" sz="3600" b="1" dirty="0" smtClean="0"/>
              <a:t>C’est aussi un moyen de lutte contre le néolibéralisme au Nord.</a:t>
            </a:r>
            <a:br>
              <a:rPr lang="fr-CA" sz="3600" b="1" dirty="0" smtClean="0"/>
            </a:br>
            <a:r>
              <a:rPr lang="fr-CA" sz="3600" b="1" dirty="0" smtClean="0"/>
              <a:t/>
            </a:r>
            <a:br>
              <a:rPr lang="fr-CA" sz="3600" b="1" dirty="0" smtClean="0"/>
            </a:br>
            <a:r>
              <a:rPr lang="fr-CA" sz="3100" b="1" dirty="0" smtClean="0">
                <a:hlinkClick r:id="rId3"/>
              </a:rPr>
              <a:t>international@csn.qc.ca</a:t>
            </a:r>
            <a:r>
              <a:rPr lang="fr-CA" sz="3100" b="1" dirty="0" smtClean="0"/>
              <a:t> </a:t>
            </a:r>
            <a:r>
              <a:rPr lang="fr-CA" sz="3600" b="1" dirty="0" smtClean="0"/>
              <a:t/>
            </a:r>
            <a:br>
              <a:rPr lang="fr-CA" sz="3600" b="1" dirty="0" smtClean="0"/>
            </a:br>
            <a:r>
              <a:rPr lang="fr-CA" sz="3600" b="1" dirty="0" smtClean="0"/>
              <a:t/>
            </a:r>
            <a:br>
              <a:rPr lang="fr-CA" sz="3600" b="1" dirty="0" smtClean="0"/>
            </a:br>
            <a:endParaRPr lang="fr-CA" sz="3600" b="1" dirty="0"/>
          </a:p>
        </p:txBody>
      </p:sp>
      <p:pic>
        <p:nvPicPr>
          <p:cNvPr id="6" name="Image 5" descr="AS TIERS affiche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41215"/>
            <a:ext cx="4223384" cy="65281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rmAutofit/>
          </a:bodyPr>
          <a:lstStyle/>
          <a:p>
            <a:pPr algn="l"/>
            <a:r>
              <a:rPr lang="fr-CA" b="1" dirty="0" smtClean="0">
                <a:solidFill>
                  <a:schemeClr val="accent6"/>
                </a:solidFill>
              </a:rPr>
              <a:t>Alliance syndicats et tiers-monde </a:t>
            </a:r>
            <a:endParaRPr lang="fr-CA" b="1" dirty="0">
              <a:solidFill>
                <a:schemeClr val="accent6"/>
              </a:solidFill>
            </a:endParaRPr>
          </a:p>
        </p:txBody>
      </p:sp>
      <p:sp>
        <p:nvSpPr>
          <p:cNvPr id="3" name="Espace réservé du contenu 2"/>
          <p:cNvSpPr>
            <a:spLocks noGrp="1"/>
          </p:cNvSpPr>
          <p:nvPr>
            <p:ph idx="1"/>
          </p:nvPr>
        </p:nvSpPr>
        <p:spPr>
          <a:xfrm>
            <a:off x="602312" y="1868760"/>
            <a:ext cx="7498080" cy="4800600"/>
          </a:xfrm>
        </p:spPr>
        <p:txBody>
          <a:bodyPr>
            <a:normAutofit/>
          </a:bodyPr>
          <a:lstStyle/>
          <a:p>
            <a:r>
              <a:rPr lang="fr-CA" dirty="0"/>
              <a:t>Présentation de </a:t>
            </a:r>
            <a:r>
              <a:rPr lang="fr-CA" dirty="0" smtClean="0"/>
              <a:t>l’ASTM</a:t>
            </a:r>
            <a:endParaRPr lang="fr-CA" dirty="0"/>
          </a:p>
          <a:p>
            <a:r>
              <a:rPr lang="fr-CA" dirty="0" smtClean="0"/>
              <a:t>Le contexte de la coopération internationale au Canada en </a:t>
            </a:r>
            <a:r>
              <a:rPr lang="fr-CA" dirty="0" smtClean="0"/>
              <a:t>2014</a:t>
            </a:r>
            <a:endParaRPr lang="fr-CA" dirty="0" smtClean="0"/>
          </a:p>
          <a:p>
            <a:r>
              <a:rPr lang="fr-CA" dirty="0" smtClean="0"/>
              <a:t>Quelques projets soutenus par l’ASTM en </a:t>
            </a:r>
            <a:r>
              <a:rPr lang="fr-CA" dirty="0" smtClean="0"/>
              <a:t>2013</a:t>
            </a:r>
            <a:endParaRPr lang="fr-CA" dirty="0" smtClean="0"/>
          </a:p>
          <a:p>
            <a:endParaRPr lang="fr-CA" dirty="0" smtClean="0"/>
          </a:p>
          <a:p>
            <a:endParaRPr lang="fr-CA" dirty="0" smtClean="0"/>
          </a:p>
          <a:p>
            <a:endParaRPr lang="fr-CA" dirty="0"/>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2</a:t>
            </a:fld>
            <a:endParaRPr lang="fr-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normAutofit/>
          </a:bodyPr>
          <a:lstStyle/>
          <a:p>
            <a:pPr algn="l"/>
            <a:r>
              <a:rPr lang="fr-CA" b="1" dirty="0" smtClean="0">
                <a:solidFill>
                  <a:schemeClr val="accent6"/>
                </a:solidFill>
              </a:rPr>
              <a:t>Alliance syndicats et tiers-monde </a:t>
            </a:r>
            <a:endParaRPr lang="fr-CA" b="1" dirty="0">
              <a:solidFill>
                <a:schemeClr val="accent6"/>
              </a:solidFill>
            </a:endParaRPr>
          </a:p>
        </p:txBody>
      </p:sp>
      <p:sp>
        <p:nvSpPr>
          <p:cNvPr id="3" name="Espace réservé du contenu 2"/>
          <p:cNvSpPr>
            <a:spLocks noGrp="1"/>
          </p:cNvSpPr>
          <p:nvPr>
            <p:ph idx="1"/>
          </p:nvPr>
        </p:nvSpPr>
        <p:spPr>
          <a:xfrm>
            <a:off x="611560" y="1714488"/>
            <a:ext cx="8315248" cy="4800600"/>
          </a:xfrm>
        </p:spPr>
        <p:txBody>
          <a:bodyPr>
            <a:normAutofit/>
          </a:bodyPr>
          <a:lstStyle/>
          <a:p>
            <a:r>
              <a:rPr lang="fr-CA" dirty="0"/>
              <a:t>C</a:t>
            </a:r>
            <a:r>
              <a:rPr lang="fr-CA" dirty="0" smtClean="0"/>
              <a:t>réation du fonds Alliance syndicats et tiers-monde en 1986</a:t>
            </a:r>
          </a:p>
          <a:p>
            <a:r>
              <a:rPr lang="fr-CA" dirty="0" smtClean="0"/>
              <a:t>Depuis, l’ASTM a appuyé des dizaines de projets dans plus de 20 pays</a:t>
            </a:r>
          </a:p>
          <a:p>
            <a:r>
              <a:rPr lang="fr-CA" dirty="0" smtClean="0"/>
              <a:t>Partenariat avec des syndicats, des ONG ou des organisations locales</a:t>
            </a:r>
          </a:p>
          <a:p>
            <a:r>
              <a:rPr lang="fr-CA" dirty="0" smtClean="0"/>
              <a:t>Projets de souveraineté alimentaire et de solidarité syndicale</a:t>
            </a:r>
          </a:p>
          <a:p>
            <a:endParaRPr lang="fr-CA" dirty="0"/>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3</a:t>
            </a:fld>
            <a:endParaRPr lang="fr-CA"/>
          </a:p>
        </p:txBody>
      </p:sp>
    </p:spTree>
    <p:extLst>
      <p:ext uri="{BB962C8B-B14F-4D97-AF65-F5344CB8AC3E}">
        <p14:creationId xmlns:p14="http://schemas.microsoft.com/office/powerpoint/2010/main" val="280423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lstStyle/>
          <a:p>
            <a:pPr algn="l"/>
            <a:r>
              <a:rPr lang="fr-CA" b="1" dirty="0" smtClean="0">
                <a:solidFill>
                  <a:schemeClr val="accent6"/>
                </a:solidFill>
              </a:rPr>
              <a:t>L’action syndicale internationale</a:t>
            </a:r>
            <a:endParaRPr lang="fr-CA" b="1" dirty="0">
              <a:solidFill>
                <a:schemeClr val="accent6"/>
              </a:solidFill>
            </a:endParaRPr>
          </a:p>
        </p:txBody>
      </p:sp>
      <p:sp>
        <p:nvSpPr>
          <p:cNvPr id="3" name="Espace réservé du contenu 2"/>
          <p:cNvSpPr>
            <a:spLocks noGrp="1"/>
          </p:cNvSpPr>
          <p:nvPr>
            <p:ph idx="1"/>
          </p:nvPr>
        </p:nvSpPr>
        <p:spPr>
          <a:xfrm>
            <a:off x="395536" y="1855365"/>
            <a:ext cx="8291264" cy="4525963"/>
          </a:xfrm>
        </p:spPr>
        <p:txBody>
          <a:bodyPr>
            <a:normAutofit/>
          </a:bodyPr>
          <a:lstStyle/>
          <a:p>
            <a:r>
              <a:rPr lang="fr-FR" dirty="0"/>
              <a:t>Une </a:t>
            </a:r>
            <a:r>
              <a:rPr lang="fr-FR" dirty="0" smtClean="0"/>
              <a:t>logique </a:t>
            </a:r>
            <a:r>
              <a:rPr lang="fr-FR" u="sng" dirty="0" smtClean="0"/>
              <a:t>plurielle:</a:t>
            </a:r>
            <a:endParaRPr lang="fr-FR" dirty="0" smtClean="0"/>
          </a:p>
          <a:p>
            <a:pPr lvl="1"/>
            <a:r>
              <a:rPr lang="fr-FR" dirty="0" smtClean="0"/>
              <a:t>Coopération au développement</a:t>
            </a:r>
          </a:p>
          <a:p>
            <a:pPr lvl="1"/>
            <a:r>
              <a:rPr lang="fr-FR" dirty="0" smtClean="0"/>
              <a:t>Solidarité syndicale: donner et recevoir</a:t>
            </a:r>
          </a:p>
          <a:p>
            <a:pPr lvl="1"/>
            <a:r>
              <a:rPr lang="fr-FR" dirty="0" smtClean="0"/>
              <a:t>Participer au mouvement mondial : actions, réflexions, plaidoyer</a:t>
            </a:r>
          </a:p>
          <a:p>
            <a:pPr lvl="1"/>
            <a:r>
              <a:rPr lang="fr-FR" dirty="0" smtClean="0"/>
              <a:t>Des thématiques qui ont un impact ici: libre-échange, travail migrant, travail décent, droits internationaux du travail, transition juste, etc.</a:t>
            </a:r>
          </a:p>
          <a:p>
            <a:pPr lvl="1"/>
            <a:r>
              <a:rPr lang="fr-FR" dirty="0" smtClean="0"/>
              <a:t>Aide humanitaire (Haïti, Philippines)</a:t>
            </a:r>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4</a:t>
            </a:fld>
            <a:endParaRPr lang="fr-CA"/>
          </a:p>
        </p:txBody>
      </p:sp>
    </p:spTree>
    <p:extLst>
      <p:ext uri="{BB962C8B-B14F-4D97-AF65-F5344CB8AC3E}">
        <p14:creationId xmlns:p14="http://schemas.microsoft.com/office/powerpoint/2010/main" val="356005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lstStyle/>
          <a:p>
            <a:pPr algn="l"/>
            <a:r>
              <a:rPr lang="fr-CA" b="1" dirty="0" smtClean="0">
                <a:solidFill>
                  <a:schemeClr val="accent6"/>
                </a:solidFill>
              </a:rPr>
              <a:t>L’action syndicale internationale</a:t>
            </a:r>
            <a:endParaRPr lang="fr-CA" b="1" dirty="0">
              <a:solidFill>
                <a:schemeClr val="accent6"/>
              </a:solidFill>
            </a:endParaRPr>
          </a:p>
        </p:txBody>
      </p:sp>
      <p:sp>
        <p:nvSpPr>
          <p:cNvPr id="3" name="Espace réservé du contenu 2"/>
          <p:cNvSpPr>
            <a:spLocks noGrp="1"/>
          </p:cNvSpPr>
          <p:nvPr>
            <p:ph idx="1"/>
          </p:nvPr>
        </p:nvSpPr>
        <p:spPr>
          <a:xfrm>
            <a:off x="395536" y="1855365"/>
            <a:ext cx="8291264" cy="4525963"/>
          </a:xfrm>
        </p:spPr>
        <p:txBody>
          <a:bodyPr>
            <a:normAutofit fontScale="85000" lnSpcReduction="20000"/>
          </a:bodyPr>
          <a:lstStyle/>
          <a:p>
            <a:r>
              <a:rPr lang="fr-FR" dirty="0"/>
              <a:t>Une contribution </a:t>
            </a:r>
            <a:r>
              <a:rPr lang="fr-FR" u="sng" dirty="0" smtClean="0"/>
              <a:t>essentielle</a:t>
            </a:r>
            <a:r>
              <a:rPr lang="fr-FR" dirty="0" smtClean="0"/>
              <a:t> :</a:t>
            </a:r>
            <a:endParaRPr lang="fr-FR" dirty="0"/>
          </a:p>
          <a:p>
            <a:pPr lvl="1"/>
            <a:r>
              <a:rPr lang="fr-FR" dirty="0" smtClean="0"/>
              <a:t>Mondialisation</a:t>
            </a:r>
            <a:r>
              <a:rPr lang="fr-FR" dirty="0"/>
              <a:t>, délocalisation et entreprises </a:t>
            </a:r>
            <a:r>
              <a:rPr lang="fr-FR" dirty="0" smtClean="0"/>
              <a:t>multinationales</a:t>
            </a:r>
          </a:p>
          <a:p>
            <a:pPr lvl="1"/>
            <a:r>
              <a:rPr lang="fr-FR" dirty="0" smtClean="0"/>
              <a:t>L’affaiblissement des syndicats à un endroit met de la pression sur les syndicats ailleurs</a:t>
            </a:r>
          </a:p>
          <a:p>
            <a:pPr marL="457200" lvl="1" indent="0">
              <a:buNone/>
            </a:pPr>
            <a:endParaRPr lang="fr-FR" dirty="0"/>
          </a:p>
          <a:p>
            <a:r>
              <a:rPr lang="fr-FR" dirty="0" smtClean="0"/>
              <a:t>Une contribution </a:t>
            </a:r>
            <a:r>
              <a:rPr lang="fr-FR" u="sng" dirty="0" smtClean="0"/>
              <a:t>unique</a:t>
            </a:r>
            <a:r>
              <a:rPr lang="fr-FR" dirty="0" smtClean="0"/>
              <a:t> :</a:t>
            </a:r>
          </a:p>
          <a:p>
            <a:pPr lvl="1"/>
            <a:r>
              <a:rPr lang="fr-FR" dirty="0" smtClean="0"/>
              <a:t>Renforcement des capacités : syndicalisation, formation, organisation</a:t>
            </a:r>
          </a:p>
          <a:p>
            <a:pPr lvl="1"/>
            <a:r>
              <a:rPr lang="fr-FR" dirty="0" smtClean="0"/>
              <a:t>Appui politique</a:t>
            </a:r>
          </a:p>
          <a:p>
            <a:pPr lvl="1"/>
            <a:r>
              <a:rPr lang="fr-FR" dirty="0" smtClean="0"/>
              <a:t>Travail décent : droits fondamentaux, protection sociale, dialogue social, lutte à la précarité, etc.</a:t>
            </a:r>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5</a:t>
            </a:fld>
            <a:endParaRPr lang="fr-CA"/>
          </a:p>
        </p:txBody>
      </p:sp>
    </p:spTree>
    <p:extLst>
      <p:ext uri="{BB962C8B-B14F-4D97-AF65-F5344CB8AC3E}">
        <p14:creationId xmlns:p14="http://schemas.microsoft.com/office/powerpoint/2010/main" val="21377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748464" cy="1143000"/>
          </a:xfrm>
        </p:spPr>
        <p:txBody>
          <a:bodyPr>
            <a:noAutofit/>
          </a:bodyPr>
          <a:lstStyle/>
          <a:p>
            <a:pPr algn="l"/>
            <a:r>
              <a:rPr lang="fr-CA" b="1" dirty="0" smtClean="0">
                <a:solidFill>
                  <a:srgbClr val="F79646"/>
                </a:solidFill>
              </a:rPr>
              <a:t>La coopération en </a:t>
            </a:r>
            <a:r>
              <a:rPr lang="fr-CA" b="1" dirty="0" smtClean="0">
                <a:solidFill>
                  <a:srgbClr val="F79646"/>
                </a:solidFill>
              </a:rPr>
              <a:t>2014 </a:t>
            </a:r>
            <a:r>
              <a:rPr lang="fr-CA" b="1" dirty="0" smtClean="0">
                <a:solidFill>
                  <a:srgbClr val="F79646"/>
                </a:solidFill>
              </a:rPr>
              <a:t>au Canada</a:t>
            </a:r>
            <a:endParaRPr lang="fr-CA" b="1" dirty="0">
              <a:solidFill>
                <a:srgbClr val="F79646"/>
              </a:solidFill>
            </a:endParaRPr>
          </a:p>
        </p:txBody>
      </p:sp>
      <p:sp>
        <p:nvSpPr>
          <p:cNvPr id="3" name="Espace réservé du contenu 2"/>
          <p:cNvSpPr>
            <a:spLocks noGrp="1"/>
          </p:cNvSpPr>
          <p:nvPr>
            <p:ph idx="1"/>
          </p:nvPr>
        </p:nvSpPr>
        <p:spPr>
          <a:xfrm>
            <a:off x="467544" y="1844824"/>
            <a:ext cx="8219256" cy="4752528"/>
          </a:xfrm>
        </p:spPr>
        <p:txBody>
          <a:bodyPr>
            <a:normAutofit fontScale="85000" lnSpcReduction="10000"/>
          </a:bodyPr>
          <a:lstStyle/>
          <a:p>
            <a:r>
              <a:rPr lang="fr-FR" dirty="0" smtClean="0"/>
              <a:t>Une véritable réforme de la coopération par le gouvernement Harper</a:t>
            </a:r>
          </a:p>
          <a:p>
            <a:r>
              <a:rPr lang="fr-FR" dirty="0" smtClean="0"/>
              <a:t>Intégration de l’ACDI au ministère des Affaires étrangères et Commerce international (MAECI)</a:t>
            </a:r>
          </a:p>
          <a:p>
            <a:r>
              <a:rPr lang="fr-FR" dirty="0" smtClean="0"/>
              <a:t>Les syndicats sont désormais écartés des programmes </a:t>
            </a:r>
          </a:p>
          <a:p>
            <a:r>
              <a:rPr lang="fr-FR" dirty="0" smtClean="0"/>
              <a:t>Aucun </a:t>
            </a:r>
            <a:r>
              <a:rPr lang="fr-FR" dirty="0"/>
              <a:t>appel de </a:t>
            </a:r>
            <a:r>
              <a:rPr lang="fr-FR" dirty="0" smtClean="0"/>
              <a:t>propositions </a:t>
            </a:r>
            <a:r>
              <a:rPr lang="fr-FR" dirty="0"/>
              <a:t>pour des projets de la société civile depuis </a:t>
            </a:r>
            <a:r>
              <a:rPr lang="fr-FR" dirty="0" smtClean="0"/>
              <a:t>2011</a:t>
            </a:r>
          </a:p>
          <a:p>
            <a:r>
              <a:rPr lang="fr-FR" dirty="0" smtClean="0"/>
              <a:t>Aucun espoir à court terme avec le gouvernement conservateur</a:t>
            </a:r>
          </a:p>
          <a:p>
            <a:r>
              <a:rPr lang="fr-FR" dirty="0" smtClean="0"/>
              <a:t>Partie d’une stratégie plus large pour affaiblir et faire taire la société civile </a:t>
            </a:r>
            <a:endParaRPr lang="fr-FR" dirty="0"/>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6</a:t>
            </a:fld>
            <a:endParaRPr lang="fr-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496944" cy="1143000"/>
          </a:xfrm>
        </p:spPr>
        <p:txBody>
          <a:bodyPr>
            <a:normAutofit fontScale="90000"/>
          </a:bodyPr>
          <a:lstStyle/>
          <a:p>
            <a:pPr algn="l"/>
            <a:r>
              <a:rPr lang="fr-FR" b="1" dirty="0">
                <a:solidFill>
                  <a:srgbClr val="F79646"/>
                </a:solidFill>
              </a:rPr>
              <a:t>Un détournement de sens et de fonds</a:t>
            </a:r>
            <a:r>
              <a:rPr lang="fr-FR" b="1" dirty="0" smtClean="0">
                <a:solidFill>
                  <a:srgbClr val="F79646"/>
                </a:solidFill>
              </a:rPr>
              <a:t>! </a:t>
            </a:r>
            <a:endParaRPr lang="fr-FR" b="1" dirty="0">
              <a:solidFill>
                <a:srgbClr val="F79646"/>
              </a:solidFill>
            </a:endParaRPr>
          </a:p>
        </p:txBody>
      </p:sp>
      <p:sp>
        <p:nvSpPr>
          <p:cNvPr id="3" name="Espace réservé du contenu 2"/>
          <p:cNvSpPr>
            <a:spLocks noGrp="1"/>
          </p:cNvSpPr>
          <p:nvPr>
            <p:ph idx="1"/>
          </p:nvPr>
        </p:nvSpPr>
        <p:spPr>
          <a:xfrm>
            <a:off x="467544" y="1916832"/>
            <a:ext cx="8219256" cy="4680520"/>
          </a:xfrm>
        </p:spPr>
        <p:txBody>
          <a:bodyPr>
            <a:normAutofit fontScale="92500" lnSpcReduction="10000"/>
          </a:bodyPr>
          <a:lstStyle/>
          <a:p>
            <a:r>
              <a:rPr lang="fr-CA" dirty="0" smtClean="0"/>
              <a:t>Réduction du budget de l’ACDI (319 M$) en 2012</a:t>
            </a:r>
          </a:p>
          <a:p>
            <a:r>
              <a:rPr lang="fr-CA" dirty="0" smtClean="0"/>
              <a:t>Participation grandissante du secteur privé, dont les minières canadiennes </a:t>
            </a:r>
          </a:p>
          <a:p>
            <a:r>
              <a:rPr lang="fr-CA" dirty="0" smtClean="0"/>
              <a:t>Financement accru des groupes religieux qui font du prosélytisme </a:t>
            </a:r>
          </a:p>
          <a:p>
            <a:r>
              <a:rPr lang="fr-CA" dirty="0" smtClean="0"/>
              <a:t>Proportion plus importante du financement vers l’Ouest canadien</a:t>
            </a:r>
          </a:p>
          <a:p>
            <a:r>
              <a:rPr lang="fr-CA" dirty="0" smtClean="0"/>
              <a:t>Surveillance des organismes par l’Agence </a:t>
            </a:r>
            <a:r>
              <a:rPr lang="fr-CA" dirty="0"/>
              <a:t>canadienne du revenu </a:t>
            </a:r>
            <a:endParaRPr lang="fr-CA" dirty="0" smtClean="0"/>
          </a:p>
          <a:p>
            <a:r>
              <a:rPr lang="fr-CA" dirty="0" smtClean="0"/>
              <a:t>Rupture historique et idéologique</a:t>
            </a:r>
            <a:endParaRPr lang="fr-FR" dirty="0" smtClean="0"/>
          </a:p>
          <a:p>
            <a:endParaRPr lang="fr-CA" dirty="0"/>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7</a:t>
            </a:fld>
            <a:endParaRPr lang="fr-CA"/>
          </a:p>
        </p:txBody>
      </p:sp>
    </p:spTree>
    <p:extLst>
      <p:ext uri="{BB962C8B-B14F-4D97-AF65-F5344CB8AC3E}">
        <p14:creationId xmlns:p14="http://schemas.microsoft.com/office/powerpoint/2010/main" val="1968646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rmAutofit/>
          </a:bodyPr>
          <a:lstStyle/>
          <a:p>
            <a:pPr algn="l"/>
            <a:r>
              <a:rPr lang="fr-CA" b="1" dirty="0" smtClean="0">
                <a:solidFill>
                  <a:srgbClr val="F79646"/>
                </a:solidFill>
              </a:rPr>
              <a:t>Les impacts du virage idéologique</a:t>
            </a:r>
            <a:endParaRPr lang="fr-CA" b="1" dirty="0">
              <a:solidFill>
                <a:srgbClr val="F79646"/>
              </a:solidFill>
            </a:endParaRPr>
          </a:p>
        </p:txBody>
      </p:sp>
      <p:sp>
        <p:nvSpPr>
          <p:cNvPr id="3" name="Espace réservé du contenu 2"/>
          <p:cNvSpPr>
            <a:spLocks noGrp="1"/>
          </p:cNvSpPr>
          <p:nvPr>
            <p:ph idx="1"/>
          </p:nvPr>
        </p:nvSpPr>
        <p:spPr>
          <a:xfrm>
            <a:off x="467544" y="1700808"/>
            <a:ext cx="8219256" cy="4896544"/>
          </a:xfrm>
        </p:spPr>
        <p:txBody>
          <a:bodyPr>
            <a:normAutofit/>
          </a:bodyPr>
          <a:lstStyle/>
          <a:p>
            <a:r>
              <a:rPr lang="fr-CA" dirty="0" smtClean="0"/>
              <a:t>Les partenaires du Sud délaissés</a:t>
            </a:r>
          </a:p>
          <a:p>
            <a:r>
              <a:rPr lang="fr-CA" dirty="0" smtClean="0"/>
              <a:t>Favorise l’approche sécuritaire</a:t>
            </a:r>
          </a:p>
          <a:p>
            <a:r>
              <a:rPr lang="fr-CA" dirty="0"/>
              <a:t>D</a:t>
            </a:r>
            <a:r>
              <a:rPr lang="fr-CA" dirty="0" smtClean="0"/>
              <a:t>es ONG d’ici en mode survie :</a:t>
            </a:r>
          </a:p>
          <a:p>
            <a:pPr lvl="1"/>
            <a:r>
              <a:rPr lang="fr-CA" dirty="0" smtClean="0"/>
              <a:t>Perte d’expertise</a:t>
            </a:r>
          </a:p>
          <a:p>
            <a:pPr lvl="1"/>
            <a:r>
              <a:rPr lang="fr-CA" dirty="0" smtClean="0"/>
              <a:t>Perte d’emplois et hausse du bénévolat</a:t>
            </a:r>
          </a:p>
          <a:p>
            <a:pPr lvl="1"/>
            <a:r>
              <a:rPr lang="fr-CA" dirty="0" smtClean="0"/>
              <a:t>Augmentation de la charge de travail</a:t>
            </a:r>
          </a:p>
          <a:p>
            <a:pPr lvl="1"/>
            <a:r>
              <a:rPr lang="fr-CA" dirty="0" smtClean="0"/>
              <a:t>Insécurité, fatigue, stress… </a:t>
            </a:r>
          </a:p>
          <a:p>
            <a:pPr lvl="1"/>
            <a:r>
              <a:rPr lang="fr-CA" dirty="0" smtClean="0"/>
              <a:t>Ça ne fait que commencer…</a:t>
            </a:r>
          </a:p>
          <a:p>
            <a:endParaRPr lang="fr-FR" dirty="0" smtClean="0"/>
          </a:p>
          <a:p>
            <a:endParaRPr lang="fr-CA" dirty="0"/>
          </a:p>
        </p:txBody>
      </p:sp>
      <p:sp>
        <p:nvSpPr>
          <p:cNvPr id="4" name="Espace réservé du numéro de diapositive 3"/>
          <p:cNvSpPr>
            <a:spLocks noGrp="1"/>
          </p:cNvSpPr>
          <p:nvPr>
            <p:ph type="sldNum" sz="quarter" idx="12"/>
          </p:nvPr>
        </p:nvSpPr>
        <p:spPr/>
        <p:txBody>
          <a:bodyPr/>
          <a:lstStyle/>
          <a:p>
            <a:fld id="{BA490949-F1D1-4F70-9D04-92BF877DA3CE}" type="slidenum">
              <a:rPr lang="fr-CA" smtClean="0"/>
              <a:pPr/>
              <a:t>8</a:t>
            </a:fld>
            <a:endParaRPr lang="fr-CA"/>
          </a:p>
        </p:txBody>
      </p:sp>
    </p:spTree>
    <p:extLst>
      <p:ext uri="{BB962C8B-B14F-4D97-AF65-F5344CB8AC3E}">
        <p14:creationId xmlns:p14="http://schemas.microsoft.com/office/powerpoint/2010/main" val="18852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F79646"/>
                </a:solidFill>
              </a:rPr>
              <a:t>La contribution du Québec</a:t>
            </a:r>
            <a:endParaRPr lang="fr-CA" dirty="0"/>
          </a:p>
        </p:txBody>
      </p:sp>
      <p:sp>
        <p:nvSpPr>
          <p:cNvPr id="3" name="Espace réservé du contenu 2"/>
          <p:cNvSpPr>
            <a:spLocks noGrp="1"/>
          </p:cNvSpPr>
          <p:nvPr>
            <p:ph idx="1"/>
          </p:nvPr>
        </p:nvSpPr>
        <p:spPr/>
        <p:txBody>
          <a:bodyPr/>
          <a:lstStyle/>
          <a:p>
            <a:r>
              <a:rPr lang="fr-CA" dirty="0" smtClean="0"/>
              <a:t>MRI soutien quelques projets, dont notre projet au Honduras et Nicaragua</a:t>
            </a:r>
          </a:p>
          <a:p>
            <a:r>
              <a:rPr lang="fr-CA" dirty="0" smtClean="0"/>
              <a:t>Vers une Agence québécoise de solidarité internationale?</a:t>
            </a:r>
          </a:p>
          <a:p>
            <a:pPr lvl="1"/>
            <a:r>
              <a:rPr lang="fr-CA" dirty="0" smtClean="0"/>
              <a:t>Avis intersyndical</a:t>
            </a:r>
          </a:p>
          <a:p>
            <a:pPr lvl="1"/>
            <a:r>
              <a:rPr lang="fr-CA" dirty="0" smtClean="0"/>
              <a:t>Rapport du comité</a:t>
            </a:r>
            <a:endParaRPr lang="fr-CA" dirty="0" smtClean="0"/>
          </a:p>
          <a:p>
            <a:pPr lvl="1"/>
            <a:r>
              <a:rPr lang="fr-CA" dirty="0" smtClean="0"/>
              <a:t>Incertitude avec le gouvernement du PLQ</a:t>
            </a:r>
            <a:endParaRPr lang="fr-CA" dirty="0" smtClean="0"/>
          </a:p>
          <a:p>
            <a:pPr marL="0" indent="0">
              <a:buNone/>
            </a:pPr>
            <a:endParaRPr lang="fr-CA" dirty="0"/>
          </a:p>
        </p:txBody>
      </p:sp>
      <p:sp>
        <p:nvSpPr>
          <p:cNvPr id="4" name="Espace réservé du numéro de diapositive 3"/>
          <p:cNvSpPr>
            <a:spLocks noGrp="1"/>
          </p:cNvSpPr>
          <p:nvPr>
            <p:ph type="sldNum" sz="quarter" idx="12"/>
          </p:nvPr>
        </p:nvSpPr>
        <p:spPr/>
        <p:txBody>
          <a:bodyPr/>
          <a:lstStyle/>
          <a:p>
            <a:fld id="{92DD040F-57D8-4156-845E-8AE719453274}" type="slidenum">
              <a:rPr lang="fr-CA" smtClean="0"/>
              <a:pPr/>
              <a:t>9</a:t>
            </a:fld>
            <a:endParaRPr lang="fr-CA"/>
          </a:p>
        </p:txBody>
      </p:sp>
    </p:spTree>
    <p:extLst>
      <p:ext uri="{BB962C8B-B14F-4D97-AF65-F5344CB8AC3E}">
        <p14:creationId xmlns:p14="http://schemas.microsoft.com/office/powerpoint/2010/main" val="1115339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0.9"/>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6406061</TotalTime>
  <Words>1500</Words>
  <Application>Microsoft Office PowerPoint</Application>
  <PresentationFormat>Affichage à l'écran (4:3)</PresentationFormat>
  <Paragraphs>201</Paragraphs>
  <Slides>19</Slides>
  <Notes>18</Notes>
  <HiddenSlides>0</HiddenSlides>
  <MMClips>0</MMClips>
  <ScaleCrop>false</ScaleCrop>
  <HeadingPairs>
    <vt:vector size="4" baseType="variant">
      <vt:variant>
        <vt:lpstr>Thème</vt:lpstr>
      </vt:variant>
      <vt:variant>
        <vt:i4>3</vt:i4>
      </vt:variant>
      <vt:variant>
        <vt:lpstr>Titres des diapositives</vt:lpstr>
      </vt:variant>
      <vt:variant>
        <vt:i4>19</vt:i4>
      </vt:variant>
    </vt:vector>
  </HeadingPairs>
  <TitlesOfParts>
    <vt:vector size="22" baseType="lpstr">
      <vt:lpstr>Conception personnalisée</vt:lpstr>
      <vt:lpstr>Custom Design</vt:lpstr>
      <vt:lpstr>1_Conception personnalisée</vt:lpstr>
      <vt:lpstr>Présentation PowerPoint</vt:lpstr>
      <vt:lpstr>Alliance syndicats et tiers-monde </vt:lpstr>
      <vt:lpstr>Alliance syndicats et tiers-monde </vt:lpstr>
      <vt:lpstr>L’action syndicale internationale</vt:lpstr>
      <vt:lpstr>L’action syndicale internationale</vt:lpstr>
      <vt:lpstr>La coopération en 2014 au Canada</vt:lpstr>
      <vt:lpstr>Un détournement de sens et de fonds! </vt:lpstr>
      <vt:lpstr>Les impacts du virage idéologique</vt:lpstr>
      <vt:lpstr>La contribution du Québec</vt:lpstr>
      <vt:lpstr>L’action en intersyndicale!</vt:lpstr>
      <vt:lpstr>Projets soutenus par l’ASTM  en 2013 </vt:lpstr>
      <vt:lpstr>Formation et réseautage syndical au   Honduras et au Nicaragua</vt:lpstr>
      <vt:lpstr>Organisation et formation des travailleuses et des travailleurs de l’économie informelle</vt:lpstr>
      <vt:lpstr>Culture de maïs à haut rendement et warrantage (Mali)</vt:lpstr>
      <vt:lpstr>Appui au développement d’initiatives socioéconomiques d’associations à Haïti</vt:lpstr>
      <vt:lpstr>Projet Accompagnement Québec-Guatemala</vt:lpstr>
      <vt:lpstr>Appui au Frente Autentico del Trabajo (FAT)</vt:lpstr>
      <vt:lpstr>Une action unique et essentielle</vt:lpstr>
      <vt:lpstr>    Soutenir l’ASTM, c’est contribuer à l’amélioration des conditions de travail et de vie au Sud.  C’est aussi un moyen de lutte contre le néolibéralisme au Nord.  international@csn.qc.ca   </vt:lpstr>
    </vt:vector>
  </TitlesOfParts>
  <Company>CSN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syndicats et tiers monde</dc:title>
  <dc:creator>Jacques Létourneau</dc:creator>
  <cp:lastModifiedBy>Nathalie Guay</cp:lastModifiedBy>
  <cp:revision>180</cp:revision>
  <cp:lastPrinted>2013-11-13T16:00:22Z</cp:lastPrinted>
  <dcterms:created xsi:type="dcterms:W3CDTF">2010-04-07T20:07:26Z</dcterms:created>
  <dcterms:modified xsi:type="dcterms:W3CDTF">2014-04-25T18:13:34Z</dcterms:modified>
</cp:coreProperties>
</file>